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16" r:id="rId2"/>
    <p:sldMasterId id="2147483728" r:id="rId3"/>
    <p:sldMasterId id="2147483750" r:id="rId4"/>
  </p:sldMasterIdLst>
  <p:notesMasterIdLst>
    <p:notesMasterId r:id="rId96"/>
  </p:notesMasterIdLst>
  <p:sldIdLst>
    <p:sldId id="256" r:id="rId5"/>
    <p:sldId id="257" r:id="rId6"/>
    <p:sldId id="735" r:id="rId7"/>
    <p:sldId id="736" r:id="rId8"/>
    <p:sldId id="737" r:id="rId9"/>
    <p:sldId id="651" r:id="rId10"/>
    <p:sldId id="467" r:id="rId11"/>
    <p:sldId id="677" r:id="rId12"/>
    <p:sldId id="676" r:id="rId13"/>
    <p:sldId id="664" r:id="rId14"/>
    <p:sldId id="698" r:id="rId15"/>
    <p:sldId id="699" r:id="rId16"/>
    <p:sldId id="678" r:id="rId17"/>
    <p:sldId id="679" r:id="rId18"/>
    <p:sldId id="680" r:id="rId19"/>
    <p:sldId id="682" r:id="rId20"/>
    <p:sldId id="683" r:id="rId21"/>
    <p:sldId id="742" r:id="rId22"/>
    <p:sldId id="684" r:id="rId23"/>
    <p:sldId id="724" r:id="rId24"/>
    <p:sldId id="685" r:id="rId25"/>
    <p:sldId id="703" r:id="rId26"/>
    <p:sldId id="635" r:id="rId27"/>
    <p:sldId id="708" r:id="rId28"/>
    <p:sldId id="687" r:id="rId29"/>
    <p:sldId id="260" r:id="rId30"/>
    <p:sldId id="688" r:id="rId31"/>
    <p:sldId id="689" r:id="rId32"/>
    <p:sldId id="690" r:id="rId33"/>
    <p:sldId id="704" r:id="rId34"/>
    <p:sldId id="597" r:id="rId35"/>
    <p:sldId id="711" r:id="rId36"/>
    <p:sldId id="575" r:id="rId37"/>
    <p:sldId id="576" r:id="rId38"/>
    <p:sldId id="583" r:id="rId39"/>
    <p:sldId id="675" r:id="rId40"/>
    <p:sldId id="562" r:id="rId41"/>
    <p:sldId id="563" r:id="rId42"/>
    <p:sldId id="564" r:id="rId43"/>
    <p:sldId id="565" r:id="rId44"/>
    <p:sldId id="566" r:id="rId45"/>
    <p:sldId id="567" r:id="rId46"/>
    <p:sldId id="700" r:id="rId47"/>
    <p:sldId id="701" r:id="rId48"/>
    <p:sldId id="702" r:id="rId49"/>
    <p:sldId id="568" r:id="rId50"/>
    <p:sldId id="569" r:id="rId51"/>
    <p:sldId id="686" r:id="rId52"/>
    <p:sldId id="713" r:id="rId53"/>
    <p:sldId id="376" r:id="rId54"/>
    <p:sldId id="722" r:id="rId55"/>
    <p:sldId id="717" r:id="rId56"/>
    <p:sldId id="692" r:id="rId57"/>
    <p:sldId id="723" r:id="rId58"/>
    <p:sldId id="715" r:id="rId59"/>
    <p:sldId id="417" r:id="rId60"/>
    <p:sldId id="418" r:id="rId61"/>
    <p:sldId id="738" r:id="rId62"/>
    <p:sldId id="739" r:id="rId63"/>
    <p:sldId id="740" r:id="rId64"/>
    <p:sldId id="741" r:id="rId65"/>
    <p:sldId id="691" r:id="rId66"/>
    <p:sldId id="669" r:id="rId67"/>
    <p:sldId id="670" r:id="rId68"/>
    <p:sldId id="671" r:id="rId69"/>
    <p:sldId id="650" r:id="rId70"/>
    <p:sldId id="695" r:id="rId71"/>
    <p:sldId id="546" r:id="rId72"/>
    <p:sldId id="727" r:id="rId73"/>
    <p:sldId id="728" r:id="rId74"/>
    <p:sldId id="729" r:id="rId75"/>
    <p:sldId id="726" r:id="rId76"/>
    <p:sldId id="618" r:id="rId77"/>
    <p:sldId id="619" r:id="rId78"/>
    <p:sldId id="620" r:id="rId79"/>
    <p:sldId id="621" r:id="rId80"/>
    <p:sldId id="622" r:id="rId81"/>
    <p:sldId id="623" r:id="rId82"/>
    <p:sldId id="624" r:id="rId83"/>
    <p:sldId id="625" r:id="rId84"/>
    <p:sldId id="627" r:id="rId85"/>
    <p:sldId id="628" r:id="rId86"/>
    <p:sldId id="630" r:id="rId87"/>
    <p:sldId id="730" r:id="rId88"/>
    <p:sldId id="731" r:id="rId89"/>
    <p:sldId id="732" r:id="rId90"/>
    <p:sldId id="733" r:id="rId91"/>
    <p:sldId id="734" r:id="rId92"/>
    <p:sldId id="500" r:id="rId93"/>
    <p:sldId id="696" r:id="rId94"/>
    <p:sldId id="697" r:id="rId9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6633"/>
    <a:srgbClr val="000000"/>
    <a:srgbClr val="28C843"/>
    <a:srgbClr val="FF7C80"/>
    <a:srgbClr val="FFCC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94660"/>
  </p:normalViewPr>
  <p:slideViewPr>
    <p:cSldViewPr>
      <p:cViewPr>
        <p:scale>
          <a:sx n="197" d="100"/>
          <a:sy n="197" d="100"/>
        </p:scale>
        <p:origin x="1080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70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notesMaster" Target="notesMasters/notesMaster1.xml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tableStyles" Target="tableStyles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/psf\Home\Documents\Arthrosurface\CLINOPs\Publications\Registry%20Reports\2014\Shoulder\2014%20Australian%20Shoulder%20Registry%20Revi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314221229914702"/>
          <c:y val="0.22174064353067"/>
          <c:w val="0.791347695434675"/>
          <c:h val="0.76017303392631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Sheet1!$I$3:$J$3</c:f>
              <c:strCache>
                <c:ptCount val="1"/>
                <c:pt idx="0">
                  <c:v>Stemmless HemiCAP All ages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Sheet1!$K$3</c:f>
              <c:numCache>
                <c:formatCode>General</c:formatCode>
                <c:ptCount val="1"/>
                <c:pt idx="0">
                  <c:v>0.57</c:v>
                </c:pt>
              </c:numCache>
            </c:numRef>
          </c:val>
        </c:ser>
        <c:ser>
          <c:idx val="2"/>
          <c:order val="1"/>
          <c:tx>
            <c:strRef>
              <c:f>Sheet1!$I$4:$J$4</c:f>
              <c:strCache>
                <c:ptCount val="1"/>
                <c:pt idx="0">
                  <c:v>Stemmless HemiCAP All ages</c:v>
                </c:pt>
              </c:strCache>
            </c:strRef>
          </c:tx>
          <c:invertIfNegative val="0"/>
          <c:val>
            <c:numRef>
              <c:f>Sheet1!$K$4</c:f>
              <c:numCache>
                <c:formatCode>General</c:formatCode>
                <c:ptCount val="1"/>
              </c:numCache>
            </c:numRef>
          </c:val>
        </c:ser>
        <c:ser>
          <c:idx val="3"/>
          <c:order val="2"/>
          <c:tx>
            <c:strRef>
              <c:f>Sheet1!$I$5:$J$5</c:f>
              <c:strCache>
                <c:ptCount val="1"/>
                <c:pt idx="0">
                  <c:v>Hemi Onlay Resurfacing &lt;55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Sheet1!$K$5</c:f>
              <c:numCache>
                <c:formatCode>General</c:formatCode>
                <c:ptCount val="1"/>
                <c:pt idx="0">
                  <c:v>2.49</c:v>
                </c:pt>
              </c:numCache>
            </c:numRef>
          </c:val>
        </c:ser>
        <c:ser>
          <c:idx val="4"/>
          <c:order val="3"/>
          <c:tx>
            <c:strRef>
              <c:f>Sheet1!$I$6:$J$6</c:f>
              <c:strCache>
                <c:ptCount val="1"/>
                <c:pt idx="0">
                  <c:v>Hemi Onlay Resurfacing 55-64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Sheet1!$K$6</c:f>
              <c:numCache>
                <c:formatCode>0.00</c:formatCode>
                <c:ptCount val="1"/>
                <c:pt idx="0">
                  <c:v>3.22</c:v>
                </c:pt>
              </c:numCache>
            </c:numRef>
          </c:val>
        </c:ser>
        <c:ser>
          <c:idx val="5"/>
          <c:order val="4"/>
          <c:tx>
            <c:strRef>
              <c:f>Sheet1!$I$7:$J$7</c:f>
              <c:strCache>
                <c:ptCount val="1"/>
                <c:pt idx="0">
                  <c:v>Hemi Onlay Resurfacing 65-74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Sheet1!$K$7</c:f>
              <c:numCache>
                <c:formatCode>0.00</c:formatCode>
                <c:ptCount val="1"/>
                <c:pt idx="0">
                  <c:v>1.51</c:v>
                </c:pt>
              </c:numCache>
            </c:numRef>
          </c:val>
        </c:ser>
        <c:ser>
          <c:idx val="6"/>
          <c:order val="5"/>
          <c:tx>
            <c:strRef>
              <c:f>Sheet1!$I$8:$J$8</c:f>
              <c:strCache>
                <c:ptCount val="1"/>
                <c:pt idx="0">
                  <c:v>Hemi Onlay Resurfacing &gt;75</c:v>
                </c:pt>
              </c:strCache>
            </c:strRef>
          </c:tx>
          <c:spPr>
            <a:solidFill>
              <a:srgbClr val="9BBB59">
                <a:lumMod val="20000"/>
                <a:lumOff val="8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Sheet1!$K$8</c:f>
              <c:numCache>
                <c:formatCode>General</c:formatCode>
                <c:ptCount val="1"/>
                <c:pt idx="0">
                  <c:v>1.42</c:v>
                </c:pt>
              </c:numCache>
            </c:numRef>
          </c:val>
        </c:ser>
        <c:ser>
          <c:idx val="7"/>
          <c:order val="6"/>
          <c:tx>
            <c:strRef>
              <c:f>Sheet1!$I$9:$J$9</c:f>
              <c:strCache>
                <c:ptCount val="1"/>
                <c:pt idx="0">
                  <c:v>Hemi Onlay Resurfacing &gt;75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val>
            <c:numRef>
              <c:f>Sheet1!$K$9</c:f>
              <c:numCache>
                <c:formatCode>General</c:formatCode>
                <c:ptCount val="1"/>
              </c:numCache>
            </c:numRef>
          </c:val>
        </c:ser>
        <c:ser>
          <c:idx val="8"/>
          <c:order val="7"/>
          <c:tx>
            <c:strRef>
              <c:f>Sheet1!$I$10:$J$10</c:f>
              <c:strCache>
                <c:ptCount val="1"/>
                <c:pt idx="0">
                  <c:v>Stemmed Hemi Shoulder Replacement &lt;55</c:v>
                </c:pt>
              </c:strCache>
            </c:strRef>
          </c:tx>
          <c:spPr>
            <a:solidFill>
              <a:srgbClr val="4F81BD">
                <a:lumMod val="5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Sheet1!$K$10</c:f>
              <c:numCache>
                <c:formatCode>General</c:formatCode>
                <c:ptCount val="1"/>
                <c:pt idx="0">
                  <c:v>2.99</c:v>
                </c:pt>
              </c:numCache>
            </c:numRef>
          </c:val>
        </c:ser>
        <c:ser>
          <c:idx val="9"/>
          <c:order val="8"/>
          <c:tx>
            <c:strRef>
              <c:f>Sheet1!$I$11:$J$11</c:f>
              <c:strCache>
                <c:ptCount val="1"/>
                <c:pt idx="0">
                  <c:v>Stemmed Hemi Shoulder Replacement 55-64</c:v>
                </c:pt>
              </c:strCache>
            </c:strRef>
          </c:tx>
          <c:spPr>
            <a:solidFill>
              <a:srgbClr val="4F81BD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Sheet1!$K$11</c:f>
              <c:numCache>
                <c:formatCode>General</c:formatCode>
                <c:ptCount val="1"/>
                <c:pt idx="0">
                  <c:v>2.34</c:v>
                </c:pt>
              </c:numCache>
            </c:numRef>
          </c:val>
        </c:ser>
        <c:ser>
          <c:idx val="10"/>
          <c:order val="9"/>
          <c:tx>
            <c:strRef>
              <c:f>Sheet1!$I$12:$J$12</c:f>
              <c:strCache>
                <c:ptCount val="1"/>
                <c:pt idx="0">
                  <c:v>Stemmed Hemi Shoulder Replacement 65-74</c:v>
                </c:pt>
              </c:strCache>
            </c:strRef>
          </c:tx>
          <c:spPr>
            <a:solidFill>
              <a:srgbClr val="4F81BD">
                <a:lumMod val="60000"/>
                <a:lumOff val="4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Sheet1!$K$12</c:f>
              <c:numCache>
                <c:formatCode>General</c:formatCode>
                <c:ptCount val="1"/>
                <c:pt idx="0">
                  <c:v>1.45</c:v>
                </c:pt>
              </c:numCache>
            </c:numRef>
          </c:val>
        </c:ser>
        <c:ser>
          <c:idx val="11"/>
          <c:order val="10"/>
          <c:tx>
            <c:strRef>
              <c:f>Sheet1!$I$13:$J$13</c:f>
              <c:strCache>
                <c:ptCount val="1"/>
                <c:pt idx="0">
                  <c:v>Stemmed Hemi Shoulder Replacement &gt;75</c:v>
                </c:pt>
              </c:strCache>
            </c:strRef>
          </c:tx>
          <c:spPr>
            <a:solidFill>
              <a:srgbClr val="4F81BD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Sheet1!$K$13</c:f>
              <c:numCache>
                <c:formatCode>General</c:formatCode>
                <c:ptCount val="1"/>
                <c:pt idx="0">
                  <c:v>1.53</c:v>
                </c:pt>
              </c:numCache>
            </c:numRef>
          </c:val>
        </c:ser>
        <c:ser>
          <c:idx val="12"/>
          <c:order val="11"/>
          <c:tx>
            <c:strRef>
              <c:f>Sheet1!$I$14:$J$14</c:f>
              <c:strCache>
                <c:ptCount val="1"/>
                <c:pt idx="0">
                  <c:v>Stemmed Hemi Shoulder Replacement &gt;75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val>
            <c:numRef>
              <c:f>Sheet1!$K$14</c:f>
              <c:numCache>
                <c:formatCode>General</c:formatCode>
                <c:ptCount val="1"/>
              </c:numCache>
            </c:numRef>
          </c:val>
        </c:ser>
        <c:ser>
          <c:idx val="13"/>
          <c:order val="12"/>
          <c:tx>
            <c:strRef>
              <c:f>Sheet1!$I$15:$J$15</c:f>
              <c:strCache>
                <c:ptCount val="1"/>
                <c:pt idx="0">
                  <c:v>Stemmed Total Shoulder Replacement &lt;55</c:v>
                </c:pt>
              </c:strCache>
            </c:strRef>
          </c:tx>
          <c:spPr>
            <a:solidFill>
              <a:srgbClr val="8064A2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Sheet1!$K$15</c:f>
              <c:numCache>
                <c:formatCode>General</c:formatCode>
                <c:ptCount val="1"/>
                <c:pt idx="0">
                  <c:v>2.99</c:v>
                </c:pt>
              </c:numCache>
            </c:numRef>
          </c:val>
        </c:ser>
        <c:ser>
          <c:idx val="0"/>
          <c:order val="13"/>
          <c:tx>
            <c:strRef>
              <c:f>Sheet1!$I$16:$J$16</c:f>
              <c:strCache>
                <c:ptCount val="1"/>
                <c:pt idx="0">
                  <c:v>Stemmed Total Shoulder Replacement 55-64</c:v>
                </c:pt>
              </c:strCache>
            </c:strRef>
          </c:tx>
          <c:spPr>
            <a:solidFill>
              <a:srgbClr val="8064A2">
                <a:lumMod val="60000"/>
                <a:lumOff val="4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Sheet1!$K$16</c:f>
              <c:numCache>
                <c:formatCode>General</c:formatCode>
                <c:ptCount val="1"/>
                <c:pt idx="0">
                  <c:v>2.34</c:v>
                </c:pt>
              </c:numCache>
            </c:numRef>
          </c:val>
        </c:ser>
        <c:ser>
          <c:idx val="14"/>
          <c:order val="14"/>
          <c:tx>
            <c:strRef>
              <c:f>Sheet1!$I$17:$J$17</c:f>
              <c:strCache>
                <c:ptCount val="1"/>
                <c:pt idx="0">
                  <c:v>Stemmed Total Shoulder Replacement 65-74</c:v>
                </c:pt>
              </c:strCache>
            </c:strRef>
          </c:tx>
          <c:spPr>
            <a:solidFill>
              <a:srgbClr val="8064A2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Sheet1!$K$17</c:f>
              <c:numCache>
                <c:formatCode>General</c:formatCode>
                <c:ptCount val="1"/>
                <c:pt idx="0">
                  <c:v>1.45</c:v>
                </c:pt>
              </c:numCache>
            </c:numRef>
          </c:val>
        </c:ser>
        <c:ser>
          <c:idx val="15"/>
          <c:order val="15"/>
          <c:tx>
            <c:strRef>
              <c:f>Sheet1!$I$18:$J$18</c:f>
              <c:strCache>
                <c:ptCount val="1"/>
                <c:pt idx="0">
                  <c:v>Stemmed Total Shoulder Replacement &gt;75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Sheet1!$K$18</c:f>
              <c:numCache>
                <c:formatCode>General</c:formatCode>
                <c:ptCount val="1"/>
                <c:pt idx="0">
                  <c:v>1.53</c:v>
                </c:pt>
              </c:numCache>
            </c:numRef>
          </c:val>
        </c:ser>
        <c:ser>
          <c:idx val="17"/>
          <c:order val="16"/>
          <c:tx>
            <c:strRef>
              <c:f>Sheet1!$I$20:$J$20</c:f>
              <c:strCache>
                <c:ptCount val="1"/>
                <c:pt idx="0">
                  <c:v>Reverse Total &lt;55</c:v>
                </c:pt>
              </c:strCache>
            </c:strRef>
          </c:tx>
          <c:spPr>
            <a:solidFill>
              <a:srgbClr val="EEECE1">
                <a:lumMod val="5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Sheet1!$K$20</c:f>
              <c:numCache>
                <c:formatCode>General</c:formatCode>
                <c:ptCount val="1"/>
                <c:pt idx="0">
                  <c:v>1.48</c:v>
                </c:pt>
              </c:numCache>
            </c:numRef>
          </c:val>
        </c:ser>
        <c:ser>
          <c:idx val="18"/>
          <c:order val="17"/>
          <c:tx>
            <c:strRef>
              <c:f>Sheet1!$I$21:$J$21</c:f>
              <c:strCache>
                <c:ptCount val="1"/>
                <c:pt idx="0">
                  <c:v>Reverse Total 55-64</c:v>
                </c:pt>
              </c:strCache>
            </c:strRef>
          </c:tx>
          <c:spPr>
            <a:solidFill>
              <a:srgbClr val="EEECE1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Sheet1!$K$21</c:f>
              <c:numCache>
                <c:formatCode>General</c:formatCode>
                <c:ptCount val="1"/>
                <c:pt idx="0">
                  <c:v>1.8</c:v>
                </c:pt>
              </c:numCache>
            </c:numRef>
          </c:val>
        </c:ser>
        <c:ser>
          <c:idx val="19"/>
          <c:order val="18"/>
          <c:tx>
            <c:strRef>
              <c:f>Sheet1!$I$22:$J$22</c:f>
              <c:strCache>
                <c:ptCount val="1"/>
                <c:pt idx="0">
                  <c:v>Reverse Total 65-74</c:v>
                </c:pt>
              </c:strCache>
            </c:strRef>
          </c:tx>
          <c:spPr>
            <a:solidFill>
              <a:srgbClr val="EEECE1">
                <a:lumMod val="9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Sheet1!$K$22</c:f>
              <c:numCache>
                <c:formatCode>General</c:formatCode>
                <c:ptCount val="1"/>
                <c:pt idx="0">
                  <c:v>1.46</c:v>
                </c:pt>
              </c:numCache>
            </c:numRef>
          </c:val>
        </c:ser>
        <c:ser>
          <c:idx val="20"/>
          <c:order val="19"/>
          <c:tx>
            <c:strRef>
              <c:f>Sheet1!$I$23:$J$23</c:f>
              <c:strCache>
                <c:ptCount val="1"/>
                <c:pt idx="0">
                  <c:v>Reverse Total &gt;75</c:v>
                </c:pt>
              </c:strCache>
            </c:strRef>
          </c:tx>
          <c:spPr>
            <a:solidFill>
              <a:srgbClr val="EEECE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Sheet1!$K$23</c:f>
              <c:numCache>
                <c:formatCode>General</c:formatCode>
                <c:ptCount val="1"/>
                <c:pt idx="0">
                  <c:v>1.06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1625088"/>
        <c:axId val="1611629216"/>
      </c:barChart>
      <c:catAx>
        <c:axId val="1611625088"/>
        <c:scaling>
          <c:orientation val="minMax"/>
        </c:scaling>
        <c:delete val="1"/>
        <c:axPos val="b"/>
        <c:majorTickMark val="none"/>
        <c:minorTickMark val="none"/>
        <c:tickLblPos val="none"/>
        <c:crossAx val="1611629216"/>
        <c:crosses val="autoZero"/>
        <c:auto val="1"/>
        <c:lblAlgn val="ctr"/>
        <c:lblOffset val="100"/>
        <c:noMultiLvlLbl val="0"/>
      </c:catAx>
      <c:valAx>
        <c:axId val="1611629216"/>
        <c:scaling>
          <c:orientation val="minMax"/>
          <c:max val="4.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611625088"/>
        <c:crosses val="autoZero"/>
        <c:crossBetween val="between"/>
        <c:majorUnit val="1.0"/>
      </c:valAx>
    </c:plotArea>
    <c:legend>
      <c:legendPos val="r"/>
      <c:legendEntry>
        <c:idx val="1"/>
        <c:delete val="1"/>
      </c:legendEntry>
      <c:legendEntry>
        <c:idx val="6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824969998863922"/>
          <c:y val="0.0144609701565082"/>
          <c:w val="0.17075877835495"/>
          <c:h val="0.961300281909206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50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0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0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50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4B8B85DE-2FFF-4379-827A-41F70BEE35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2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36489-E305-4E3D-8335-5129401CB6EA}" type="slidenum">
              <a:rPr lang="en-US"/>
              <a:pPr/>
              <a:t>1</a:t>
            </a:fld>
            <a:endParaRPr 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921EEE-3F62-4102-A73C-0CC88B29459B}" type="slidenum">
              <a:rPr lang="en-US"/>
              <a:pPr/>
              <a:t>23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94185-F172-4E88-BF7F-8CCD7CD28DEF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3868D-A13F-4FCD-8517-B0F1A520799D}" type="slidenum">
              <a:rPr lang="en-US"/>
              <a:pPr/>
              <a:t>26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0D4769-E4F7-43E2-B146-49CF61187B05}" type="slidenum">
              <a:rPr lang="en-US"/>
              <a:pPr/>
              <a:t>2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428A1F-B209-4B3B-AD6E-ABF136083131}" type="slidenum">
              <a:rPr lang="en-US" smtClean="0"/>
              <a:pPr/>
              <a:t>28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EB0EF-0A3E-4FA1-9C57-CF64057AEF8C}" type="slidenum">
              <a:rPr lang="en-US" smtClean="0"/>
              <a:pPr/>
              <a:t>29</a:t>
            </a:fld>
            <a:endParaRPr lang="en-US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3062-90AC-4203-9153-C01968D7BCA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3062-90AC-4203-9153-C01968D7BCA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428A1F-B209-4B3B-AD6E-ABF136083131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EB0EF-0A3E-4FA1-9C57-CF64057AEF8C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482EC-E054-4546-9389-483DAA2E8AEC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3F4304-7436-4636-ADD6-107712DBC459}" type="slidenum">
              <a:rPr lang="en-US"/>
              <a:pPr/>
              <a:t>37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54050"/>
            <a:ext cx="4646613" cy="3484563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33963" cy="41386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6A3428-7678-407A-9767-52987E208EBC}" type="slidenum">
              <a:rPr lang="en-US"/>
              <a:pPr/>
              <a:t>38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D4E06-BD92-4AA2-9A00-66053014342B}" type="slidenum">
              <a:rPr lang="en-US"/>
              <a:pPr/>
              <a:t>39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E1F0B4-8B00-4D78-8145-AE2B54338E07}" type="slidenum">
              <a:rPr lang="en-US"/>
              <a:pPr/>
              <a:t>40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F36A3-B3BF-422E-B07F-58353D852EE0}" type="slidenum">
              <a:rPr lang="en-US"/>
              <a:pPr/>
              <a:t>41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FFC9F-CF28-479F-8A17-1A0E15F9973F}" type="slidenum">
              <a:rPr lang="en-US"/>
              <a:pPr/>
              <a:t>42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0F4A0-58E5-49B6-BE18-732CC5DB3031}" type="slidenum">
              <a:rPr lang="en-US"/>
              <a:pPr/>
              <a:t>46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60544-0FA8-4239-991A-85B0E1A8DF5B}" type="slidenum">
              <a:rPr lang="en-US"/>
              <a:pPr/>
              <a:t>47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C70589-AE29-4925-9332-B512770B7B02}" type="slidenum">
              <a:rPr lang="en-US"/>
              <a:pPr/>
              <a:t>50</a:t>
            </a:fld>
            <a:endParaRPr lang="en-US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342D7A-0BB4-4423-A91E-CA16ECAFE2E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17A71-64A0-5F4F-B118-BD4E50DB00F4}" type="slidenum">
              <a:rPr lang="en-US">
                <a:latin typeface="Calibri" charset="0"/>
              </a:rPr>
              <a:pPr eaLnBrk="1" hangingPunct="1"/>
              <a:t>52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EEBBB-4D63-49E7-9C87-9759E5E32B5A}" type="slidenum">
              <a:rPr lang="en-US"/>
              <a:pPr/>
              <a:t>7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5B9B9-24A6-47B0-A2D2-F9ECFA233DA8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342D7A-0BB4-4423-A91E-CA16ECAFE2E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F3A06A-BAF5-0544-A087-798F73C2D0D9}" type="slidenum">
              <a:rPr lang="en-US">
                <a:latin typeface="Calibri" charset="0"/>
              </a:rPr>
              <a:pPr eaLnBrk="1" hangingPunct="1"/>
              <a:t>55</a:t>
            </a:fld>
            <a:endParaRPr lang="en-US">
              <a:latin typeface="Calibri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5D7F6-6AF0-4E4E-B0AB-CA54EDCEBE0F}" type="slidenum">
              <a:rPr lang="en-US"/>
              <a:pPr/>
              <a:t>56</a:t>
            </a:fld>
            <a:endParaRPr lang="en-US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5B0CF-8F1D-4B4D-B2F1-E54B41BA2056}" type="slidenum">
              <a:rPr lang="en-US"/>
              <a:pPr/>
              <a:t>57</a:t>
            </a:fld>
            <a:endParaRPr lang="en-US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2CFF3F-B9D7-4780-B3B4-D0DFF46BF06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02F0A-8429-457F-B6DF-3729B34BF293}" type="slidenum">
              <a:rPr lang="en-US"/>
              <a:pPr/>
              <a:t>68</a:t>
            </a:fld>
            <a:endParaRPr lang="en-US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E388D-3838-4082-9D24-78840F2652C8}" type="slidenum">
              <a:rPr lang="en-US"/>
              <a:pPr/>
              <a:t>73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413BA-F906-4FF4-89CB-B3A2ABF620F8}" type="slidenum">
              <a:rPr lang="en-US"/>
              <a:pPr/>
              <a:t>74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7CA0F0-637B-4817-897B-2110DAF31FB1}" type="slidenum">
              <a:rPr lang="en-US"/>
              <a:pPr/>
              <a:t>75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015A1-45FA-47F9-B33A-7788A1F4150A}" type="slidenum">
              <a:rPr lang="en-US"/>
              <a:pPr/>
              <a:t>76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17DD5C-DDD5-4664-A202-BBA09FA781A5}" type="slidenum">
              <a:rPr lang="en-US"/>
              <a:pPr/>
              <a:t>77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EAB40-38EF-4C22-962C-1E67F83B792D}" type="slidenum">
              <a:rPr lang="en-US"/>
              <a:pPr/>
              <a:t>78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614CDC-961C-4C13-B87C-8CCF90EE7EF2}" type="slidenum">
              <a:rPr lang="en-US"/>
              <a:pPr/>
              <a:t>79</a:t>
            </a:fld>
            <a:endParaRPr 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5EBD7-CF7D-410D-BC76-D12CF8EBF04E}" type="slidenum">
              <a:rPr lang="en-US"/>
              <a:pPr/>
              <a:t>80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54050"/>
            <a:ext cx="4646613" cy="3484563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33963" cy="41386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B02BF-CD98-4269-B09C-C6113C19883F}" type="slidenum">
              <a:rPr lang="en-US"/>
              <a:pPr/>
              <a:t>81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F14125-3FE9-42B0-9CD5-47A88E54DD91}" type="slidenum">
              <a:rPr lang="en-US"/>
              <a:pPr/>
              <a:t>82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BEBA76-0135-4EF7-B410-A14027A81696}" type="slidenum">
              <a:rPr lang="en-US"/>
              <a:pPr/>
              <a:t>83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014E3-9942-4426-9CEF-DD02420300D4}" type="slidenum">
              <a:rPr lang="en-US"/>
              <a:pPr/>
              <a:t>89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490015-9ECE-485A-AB20-FFE0DB7A8C44}" type="slidenum">
              <a:rPr lang="en-US"/>
              <a:pPr/>
              <a:t>90</a:t>
            </a:fld>
            <a:endParaRPr lang="en-US" dirty="0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AEB25-EB4A-413E-9F7B-FA136CF1B36D}" type="slidenum">
              <a:rPr lang="en-US"/>
              <a:pPr/>
              <a:t>91</a:t>
            </a:fld>
            <a:endParaRPr lang="en-US" dirty="0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54050"/>
            <a:ext cx="4646613" cy="3484563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33963" cy="41386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B85DE-2FFF-4379-827A-41F70BEE356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47062-17FD-41F2-8894-051A5BA09EA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BC4A6-20DF-41A8-A88F-00BCDF863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724D4-67C6-449C-9A66-D4A871FE9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2AE33-0278-4443-B771-FD3A19871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10D60-95ED-4581-9A47-DE87CB66C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81AD7-DB45-4A3B-B7D4-0225FDF31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918E5-578E-42AE-BC4F-8EB3E0A69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www.phildavidsonmd.com     www.heidenortho.com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30FD2-7C33-401D-A29E-FD44CF37F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9F317-802B-4FFE-9538-31B6760D72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E4896-859C-4783-B0F9-BDC9BC9E4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8549E-5B9E-4573-93D2-1C248E564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BA73E-E310-487B-91C7-BE8DE29A2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6B0D1-8C5B-4645-91FD-D0E08D1F4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47E19-67DA-447B-BB6B-88369C8F4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1C89B4-D3CB-4D6A-B0A1-1E7BAFEA2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4B4F9-8F65-466B-BD9A-636D7D359FF2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1CD00-305A-4098-93BB-39815DEF59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C3C0-C51F-4445-9EFE-416B15CC6B15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84EB-4A88-47C9-9DCE-9AA74C3E0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099A5-59AA-4E5A-A611-BBDB0D33EB72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29CD2-BD7A-49A8-8F33-CFF83306A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A667-346A-4446-A855-B8FEF6F7018F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3C21-080D-4CCD-8492-41447E4E5F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3F648-8319-4DF9-A525-619ACBBA444D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56CAA-22C8-43A9-9A23-03C64D2D3E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A89A1-F405-4286-911D-11933E0F876B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6B6B8-A0C3-45E1-84E6-2C5FD3A7AB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72ABC-60B6-432D-A3DC-FFCA2DAE7F68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069AC-CC19-44A8-8276-5BBCE946BF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058A8-B872-4057-BF1F-8660CFFE5AB9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9FB00-E175-4911-8D98-1C5076357D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8577-29B3-457E-AF64-A0E00D1F9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32982-F04A-4141-93A2-E45B7D5A6C95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65BE-08FE-40E3-9A9D-A074EE5F86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CECDD-C1BA-43CE-A2BC-E22E0BC6A4C8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B8734-D3BB-490A-A3FB-FCF8758039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88A69-CCF2-4D87-B6BA-9F2AE29DA804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AE4B3-077F-445D-AE22-97D57525E3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5BC4A6-20DF-41A8-A88F-00BCDF863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0E6B0D1-8C5B-4645-91FD-D0E08D1F4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7C28577-29B3-457E-AF64-A0E00D1F9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B28549E-5B9E-4573-93D2-1C248E564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BFEEBC8-D71C-495A-96E9-41FB2CD61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7BBBF66-B050-4175-97AA-0C93507C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D59431F-8CB5-4DDF-8A61-89C10D386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8549E-5B9E-4573-93D2-1C248E564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02985D6-3F58-4A50-ABFC-F778968F7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E2515A1-D7F3-42C9-B60E-58469A228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CF724D4-67C6-449C-9A66-D4A871FE9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12AE33-0278-4443-B771-FD3A19871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510D60-95ED-4581-9A47-DE87CB66CA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www.phildavidsonmd.com     www.heidenortho.com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1481AD7-DB45-4A3B-B7D4-0225FDF31C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A918E5-578E-42AE-BC4F-8EB3E0A69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www.phildavidsonmd.com     www.heidenortho.com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4C30FD2-7C33-401D-A29E-FD44CF37F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E59F317-802B-4FFE-9538-31B6760D72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73E4896-859C-4783-B0F9-BDC9BC9E4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EEBC8-D71C-495A-96E9-41FB2CD61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B28549E-5B9E-4573-93D2-1C248E564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E7BA73E-E310-487B-91C7-BE8DE29A29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EE47E19-67DA-447B-BB6B-88369C8F4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31C89B4-D3CB-4D6A-B0A1-1E7BAFEA2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4B4F9-8F65-466B-BD9A-636D7D359FF2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1CD00-305A-4098-93BB-39815DEF59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C3C0-C51F-4445-9EFE-416B15CC6B15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84EB-4A88-47C9-9DCE-9AA74C3E0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099A5-59AA-4E5A-A611-BBDB0D33EB72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29CD2-BD7A-49A8-8F33-CFF83306A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A667-346A-4446-A855-B8FEF6F7018F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3C21-080D-4CCD-8492-41447E4E5F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3F648-8319-4DF9-A525-619ACBBA444D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56CAA-22C8-43A9-9A23-03C64D2D3E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A89A1-F405-4286-911D-11933E0F876B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6B6B8-A0C3-45E1-84E6-2C5FD3A7AB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BBF66-B050-4175-97AA-0C93507C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72ABC-60B6-432D-A3DC-FFCA2DAE7F68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069AC-CC19-44A8-8276-5BBCE946BF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058A8-B872-4057-BF1F-8660CFFE5AB9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9FB00-E175-4911-8D98-1C5076357D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32982-F04A-4141-93A2-E45B7D5A6C95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65BE-08FE-40E3-9A9D-A074EE5F86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CECDD-C1BA-43CE-A2BC-E22E0BC6A4C8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B8734-D3BB-490A-A3FB-FCF8758039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88A69-CCF2-4D87-B6BA-9F2AE29DA804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AE4B3-077F-445D-AE22-97D57525E3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918E5-578E-42AE-BC4F-8EB3E0A69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Biologic Treatment - Injured Worker 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28549E-5B9E-4573-93D2-1C248E564C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Biologic Treatment - Injured Worker 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30FD2-7C33-401D-A29E-FD44CF37F5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9F317-802B-4FFE-9538-31B6760D72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59431F-8CB5-4DDF-8A61-89C10D386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985D6-3F58-4A50-ABFC-F778968F7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515A1-D7F3-42C9-B60E-58469A228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53.xml"/><Relationship Id="rId22" Type="http://schemas.openxmlformats.org/officeDocument/2006/relationships/theme" Target="../theme/theme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+mn-lt"/>
                <a:ea typeface="ＭＳ Ｐゴシック" pitchFamily="36" charset="-128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5600" y="64166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ＭＳ Ｐゴシック" pitchFamily="36" charset="-128"/>
                <a:cs typeface="+mn-cs"/>
              </a:defRPr>
            </a:lvl1pPr>
          </a:lstStyle>
          <a:p>
            <a:r>
              <a:rPr lang="en-US" smtClean="0"/>
              <a:t>www.phildavidsonmd.com     www.heidenortho.com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019800" y="6356350"/>
            <a:ext cx="2133600" cy="36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+mn-lt"/>
                <a:ea typeface="ＭＳ Ｐゴシック" pitchFamily="36" charset="-128"/>
                <a:cs typeface="+mn-cs"/>
              </a:defRPr>
            </a:lvl1pPr>
          </a:lstStyle>
          <a:p>
            <a:fld id="{FB28549E-5B9E-4573-93D2-1C248E564C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iden-davidson-logo.TIF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126163"/>
            <a:ext cx="1857375" cy="68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  <a:cs typeface="ＭＳ Ｐゴシック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  <a:cs typeface="ＭＳ Ｐゴシック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  <a:cs typeface="ＭＳ Ｐゴシック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  <a:cs typeface="ＭＳ Ｐゴシック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6" charset="-128"/>
                <a:cs typeface="+mn-cs"/>
              </a:defRPr>
            </a:lvl1pPr>
          </a:lstStyle>
          <a:p>
            <a:pPr>
              <a:defRPr/>
            </a:pPr>
            <a:fld id="{1597CABA-AD3B-48E8-A802-7D9B3DD9D291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6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6" charset="-128"/>
                <a:cs typeface="+mn-cs"/>
              </a:defRPr>
            </a:lvl1pPr>
          </a:lstStyle>
          <a:p>
            <a:pPr>
              <a:defRPr/>
            </a:pPr>
            <a:fld id="{80944B1D-6EBA-4B49-A8D5-FEE151CFD4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+mn-lt"/>
                <a:ea typeface="ＭＳ Ｐゴシック" pitchFamily="36" charset="-128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2" name="Picture 1" descr="PDMD_Logo_Select_V2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400800"/>
            <a:ext cx="3352800" cy="3969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</p:sldLayoutIdLst>
  <p:transition/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  <a:cs typeface="ＭＳ Ｐゴシック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  <a:cs typeface="ＭＳ Ｐゴシック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  <a:cs typeface="ＭＳ Ｐゴシック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  <a:cs typeface="ＭＳ Ｐゴシック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6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6" charset="-128"/>
                <a:cs typeface="+mn-cs"/>
              </a:defRPr>
            </a:lvl1pPr>
          </a:lstStyle>
          <a:p>
            <a:pPr>
              <a:defRPr/>
            </a:pPr>
            <a:fld id="{1597CABA-AD3B-48E8-A802-7D9B3DD9D291}" type="datetime1">
              <a:rPr lang="en-US" smtClean="0"/>
              <a:pPr>
                <a:defRPr/>
              </a:pPr>
              <a:t>4/16/17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6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Biologic Treatment - Injured Worker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6" charset="-128"/>
                <a:cs typeface="+mn-cs"/>
              </a:defRPr>
            </a:lvl1pPr>
          </a:lstStyle>
          <a:p>
            <a:pPr>
              <a:defRPr/>
            </a:pPr>
            <a:fld id="{80944B1D-6EBA-4B49-A8D5-FEE151CFD4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transition/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jpe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gif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4" Type="http://schemas.openxmlformats.org/officeDocument/2006/relationships/image" Target="../media/image122.jp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2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4" Type="http://schemas.openxmlformats.org/officeDocument/2006/relationships/image" Target="../media/image125.jp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26.jpg"/><Relationship Id="rId3" Type="http://schemas.openxmlformats.org/officeDocument/2006/relationships/image" Target="../media/image12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jpeg"/><Relationship Id="rId5" Type="http://schemas.openxmlformats.org/officeDocument/2006/relationships/image" Target="../media/image134.jpeg"/><Relationship Id="rId6" Type="http://schemas.openxmlformats.org/officeDocument/2006/relationships/image" Target="../media/image135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jpeg"/><Relationship Id="rId6" Type="http://schemas.openxmlformats.org/officeDocument/2006/relationships/image" Target="../media/image139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5" Type="http://schemas.openxmlformats.org/officeDocument/2006/relationships/image" Target="../media/image142.jpeg"/><Relationship Id="rId6" Type="http://schemas.openxmlformats.org/officeDocument/2006/relationships/image" Target="../media/image143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4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5" Type="http://schemas.openxmlformats.org/officeDocument/2006/relationships/image" Target="../media/image151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4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jpeg"/><Relationship Id="rId5" Type="http://schemas.openxmlformats.org/officeDocument/2006/relationships/image" Target="../media/image155.jpeg"/><Relationship Id="rId6" Type="http://schemas.openxmlformats.org/officeDocument/2006/relationships/image" Target="../media/image156.jpe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5" Type="http://schemas.openxmlformats.org/officeDocument/2006/relationships/image" Target="../media/image160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5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4" Type="http://schemas.openxmlformats.org/officeDocument/2006/relationships/image" Target="../media/image165.jpeg"/><Relationship Id="rId5" Type="http://schemas.openxmlformats.org/officeDocument/2006/relationships/image" Target="../media/image166.jpeg"/><Relationship Id="rId6" Type="http://schemas.openxmlformats.org/officeDocument/2006/relationships/image" Target="../media/image167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5" Type="http://schemas.openxmlformats.org/officeDocument/2006/relationships/image" Target="../media/image170.jpeg"/><Relationship Id="rId6" Type="http://schemas.openxmlformats.org/officeDocument/2006/relationships/image" Target="../media/image171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4" Type="http://schemas.openxmlformats.org/officeDocument/2006/relationships/image" Target="../media/image173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4" Type="http://schemas.openxmlformats.org/officeDocument/2006/relationships/image" Target="../media/image175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4" Type="http://schemas.openxmlformats.org/officeDocument/2006/relationships/image" Target="../media/image177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4" Type="http://schemas.openxmlformats.org/officeDocument/2006/relationships/image" Target="../media/image179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8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8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chart" Target="../charts/char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84.jpeg"/><Relationship Id="rId3" Type="http://schemas.openxmlformats.org/officeDocument/2006/relationships/image" Target="../media/image18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8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9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9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915400" cy="1905000"/>
          </a:xfrm>
        </p:spPr>
        <p:txBody>
          <a:bodyPr/>
          <a:lstStyle/>
          <a:p>
            <a:r>
              <a:rPr lang="en-US" sz="5400" b="1" dirty="0" smtClean="0"/>
              <a:t> Inlay Resurfacing Arthroplasty</a:t>
            </a:r>
            <a:endParaRPr lang="en-US" sz="4700" i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43200"/>
            <a:ext cx="9144000" cy="2286000"/>
          </a:xfrm>
        </p:spPr>
        <p:txBody>
          <a:bodyPr/>
          <a:lstStyle/>
          <a:p>
            <a:r>
              <a:rPr lang="en-US" sz="36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</a:rPr>
              <a:t>Phil  Davidson</a:t>
            </a:r>
            <a:r>
              <a:rPr lang="en-US" sz="36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</a:rPr>
              <a:t>, M.D</a:t>
            </a:r>
            <a:r>
              <a:rPr lang="en-US" sz="36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</a:rPr>
              <a:t>.</a:t>
            </a:r>
          </a:p>
          <a:p>
            <a:r>
              <a:rPr lang="en-US" sz="36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</a:rPr>
              <a:t>Davidson Orthopaedics</a:t>
            </a:r>
            <a:endParaRPr lang="en-US" sz="36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</a:endParaRPr>
          </a:p>
          <a:p>
            <a:r>
              <a:rPr lang="en-US" sz="36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</a:rPr>
              <a:t>Park City, </a:t>
            </a:r>
            <a:r>
              <a:rPr lang="en-US" sz="36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</a:rPr>
              <a:t>Utah</a:t>
            </a:r>
          </a:p>
          <a:p>
            <a:endParaRPr lang="en-US" sz="3600" b="1" dirty="0" smtClean="0">
              <a:ln w="1270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</a:endParaRPr>
          </a:p>
          <a:p>
            <a:r>
              <a:rPr lang="en-US" sz="36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</a:rPr>
              <a:t>Boise, ID         April 20, 2017</a:t>
            </a:r>
            <a:endParaRPr lang="en-US" sz="3600" b="1" dirty="0" smtClean="0">
              <a:ln w="1270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304800" y="0"/>
            <a:ext cx="5257800" cy="1143000"/>
          </a:xfrm>
        </p:spPr>
        <p:txBody>
          <a:bodyPr/>
          <a:lstStyle/>
          <a:p>
            <a:r>
              <a:rPr lang="en-US" sz="4000" dirty="0"/>
              <a:t>Biological Options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sz="half" idx="1"/>
          </p:nvPr>
        </p:nvSpPr>
        <p:spPr>
          <a:xfrm>
            <a:off x="0" y="1066800"/>
            <a:ext cx="3657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Cell Therapies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ACI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MACI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Stem cells</a:t>
            </a:r>
          </a:p>
          <a:p>
            <a:pPr lvl="1">
              <a:lnSpc>
                <a:spcPct val="90000"/>
              </a:lnSpc>
            </a:pPr>
            <a:r>
              <a:rPr lang="en-US" sz="2400" b="1" i="1" dirty="0" err="1" smtClean="0"/>
              <a:t>Nanofracture</a:t>
            </a:r>
            <a:endParaRPr lang="en-US" sz="2400" b="1" i="1" dirty="0"/>
          </a:p>
          <a:p>
            <a:pPr>
              <a:lnSpc>
                <a:spcPct val="90000"/>
              </a:lnSpc>
            </a:pPr>
            <a:r>
              <a:rPr lang="en-US" sz="2400" dirty="0"/>
              <a:t>Osteochondral Grafts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Autogenous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Allogeneic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/>
              <a:t>Chondral</a:t>
            </a:r>
            <a:r>
              <a:rPr lang="en-US" sz="2400" dirty="0" smtClean="0"/>
              <a:t> grafts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/>
              <a:t>Cartiform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err="1" smtClean="0"/>
              <a:t>Particulated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Biologically Active </a:t>
            </a:r>
            <a:r>
              <a:rPr lang="en-US" sz="2400" dirty="0" smtClean="0"/>
              <a:t>Scaffolds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US" sz="2400" dirty="0"/>
              <a:t>			</a:t>
            </a:r>
          </a:p>
        </p:txBody>
      </p:sp>
      <p:pic>
        <p:nvPicPr>
          <p:cNvPr id="44036" name="Picture 4" descr="1054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03013" y="1981200"/>
            <a:ext cx="2514600" cy="2165350"/>
          </a:xfrm>
          <a:noFill/>
          <a:ln w="28575">
            <a:solidFill>
              <a:schemeClr val="tx1"/>
            </a:solidFill>
          </a:ln>
        </p:spPr>
      </p:pic>
      <p:pic>
        <p:nvPicPr>
          <p:cNvPr id="44037" name="Picture 5" descr="09554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-29321"/>
            <a:ext cx="2590800" cy="2171700"/>
          </a:xfrm>
          <a:noFill/>
          <a:ln w="28575">
            <a:solidFill>
              <a:schemeClr val="tx1"/>
            </a:solidFill>
          </a:ln>
        </p:spPr>
      </p:pic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6096000" y="1371600"/>
            <a:ext cx="16002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8" descr="IMG_00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0" y="2209800"/>
            <a:ext cx="2072640" cy="2057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 descr="IMG_00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1000" y="4191000"/>
            <a:ext cx="2362200" cy="19909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IMG_01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00" y="4800600"/>
            <a:ext cx="2362200" cy="1889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 bwMode="auto">
          <a:xfrm rot="16200000" flipH="1">
            <a:off x="4381500" y="4000500"/>
            <a:ext cx="838200" cy="609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943600" y="5562600"/>
            <a:ext cx="1295400" cy="152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5019675" y="57927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Corbel" charset="0"/>
            </a:endParaRPr>
          </a:p>
        </p:txBody>
      </p:sp>
      <p:pic>
        <p:nvPicPr>
          <p:cNvPr id="11" name="Bild 3" descr="Nano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638174"/>
            <a:ext cx="3651045" cy="3106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 4" descr="IMG_009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735405"/>
            <a:ext cx="4389850" cy="1617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Nanofracture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i="1" dirty="0" smtClean="0"/>
              <a:t>Modern “</a:t>
            </a:r>
            <a:r>
              <a:rPr lang="en-US" sz="3600" b="1" i="1" dirty="0" err="1" smtClean="0"/>
              <a:t>microfracture</a:t>
            </a:r>
            <a:r>
              <a:rPr lang="en-US" sz="3600" b="1" i="1" dirty="0" smtClean="0"/>
              <a:t>”</a:t>
            </a:r>
            <a:endParaRPr lang="en-US" sz="3600" b="1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1x9mm channel </a:t>
            </a:r>
          </a:p>
          <a:p>
            <a:r>
              <a:rPr lang="en-US" dirty="0"/>
              <a:t>L</a:t>
            </a:r>
            <a:r>
              <a:rPr lang="en-US" dirty="0" smtClean="0"/>
              <a:t>ittle risk of </a:t>
            </a:r>
            <a:r>
              <a:rPr lang="en-US" dirty="0" err="1" smtClean="0"/>
              <a:t>subchondral</a:t>
            </a:r>
            <a:r>
              <a:rPr lang="en-US" dirty="0" smtClean="0"/>
              <a:t> </a:t>
            </a:r>
            <a:r>
              <a:rPr lang="en-US" dirty="0" err="1" smtClean="0"/>
              <a:t>fx</a:t>
            </a:r>
            <a:endParaRPr lang="en-US" dirty="0" smtClean="0"/>
          </a:p>
          <a:p>
            <a:r>
              <a:rPr lang="en-US" dirty="0" smtClean="0"/>
              <a:t>No thermal necrosis</a:t>
            </a:r>
          </a:p>
          <a:p>
            <a:r>
              <a:rPr lang="en-US" dirty="0" smtClean="0"/>
              <a:t>Optimal access for MSCs</a:t>
            </a:r>
          </a:p>
          <a:p>
            <a:r>
              <a:rPr lang="en-US" dirty="0" smtClean="0"/>
              <a:t>Ideal for femur, limited in patella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76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>
            <a:spLocks noChangeArrowheads="1"/>
          </p:cNvSpPr>
          <p:nvPr/>
        </p:nvSpPr>
        <p:spPr bwMode="auto">
          <a:xfrm>
            <a:off x="3523676" y="4267200"/>
            <a:ext cx="2262158" cy="9541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err="1">
                <a:solidFill>
                  <a:srgbClr val="000000"/>
                </a:solidFill>
              </a:rPr>
              <a:t>Nanofracture</a:t>
            </a:r>
            <a:r>
              <a:rPr lang="en-US" sz="1600" dirty="0">
                <a:solidFill>
                  <a:srgbClr val="000000"/>
                </a:solidFill>
              </a:rPr>
              <a:t> Diameter</a:t>
            </a:r>
          </a:p>
          <a:p>
            <a:pPr algn="ctr" eaLnBrk="1" hangingPunct="1"/>
            <a:r>
              <a:rPr lang="en-US" sz="1600" dirty="0">
                <a:solidFill>
                  <a:srgbClr val="000000"/>
                </a:solidFill>
              </a:rPr>
              <a:t>1mm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</a:rPr>
              <a:t>Border with low </a:t>
            </a:r>
            <a:r>
              <a:rPr lang="en-US" sz="1200" dirty="0" smtClean="0">
                <a:solidFill>
                  <a:srgbClr val="000000"/>
                </a:solidFill>
              </a:rPr>
              <a:t>regularity</a:t>
            </a:r>
          </a:p>
          <a:p>
            <a:pPr algn="ctr" eaLnBrk="1" hangingPunct="1"/>
            <a:r>
              <a:rPr lang="en-US" sz="1200" dirty="0" smtClean="0">
                <a:solidFill>
                  <a:srgbClr val="000000"/>
                </a:solidFill>
              </a:rPr>
              <a:t>Open trabecular channel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6424255" y="4267200"/>
            <a:ext cx="19723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0000"/>
                </a:solidFill>
              </a:rPr>
              <a:t>K-Wire Diameter</a:t>
            </a:r>
          </a:p>
          <a:p>
            <a:pPr algn="ctr" eaLnBrk="1" hangingPunct="1"/>
            <a:r>
              <a:rPr lang="en-US" sz="1600" dirty="0">
                <a:solidFill>
                  <a:srgbClr val="000000"/>
                </a:solidFill>
              </a:rPr>
              <a:t>1mm</a:t>
            </a:r>
          </a:p>
          <a:p>
            <a:pPr algn="ctr" eaLnBrk="1" hangingPunct="1"/>
            <a:r>
              <a:rPr lang="en-US" sz="1200" dirty="0">
                <a:solidFill>
                  <a:srgbClr val="000000"/>
                </a:solidFill>
              </a:rPr>
              <a:t>Border with high regularity</a:t>
            </a:r>
          </a:p>
        </p:txBody>
      </p:sp>
      <p:pic>
        <p:nvPicPr>
          <p:cNvPr id="4" name="Picture 12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81000"/>
            <a:ext cx="16954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1692275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363" y="457200"/>
            <a:ext cx="15970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9"/>
          <p:cNvSpPr>
            <a:spLocks noChangeArrowheads="1"/>
          </p:cNvSpPr>
          <p:nvPr/>
        </p:nvSpPr>
        <p:spPr bwMode="auto">
          <a:xfrm>
            <a:off x="1447801" y="5562600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Walsh WR et al.</a:t>
            </a:r>
            <a:r>
              <a:rPr lang="en-US" sz="1200" dirty="0">
                <a:solidFill>
                  <a:srgbClr val="000000"/>
                </a:solidFill>
              </a:rPr>
              <a:t> Surgical &amp; </a:t>
            </a:r>
            <a:r>
              <a:rPr lang="en-US" sz="1200" dirty="0" err="1">
                <a:solidFill>
                  <a:srgbClr val="000000"/>
                </a:solidFill>
              </a:rPr>
              <a:t>Orthopaedic</a:t>
            </a:r>
            <a:r>
              <a:rPr lang="en-US" sz="1200" dirty="0">
                <a:solidFill>
                  <a:srgbClr val="000000"/>
                </a:solidFill>
              </a:rPr>
              <a:t> Research Laboratories (SORL)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Prince of Wales Clinical School, Sydney, Australia.</a:t>
            </a:r>
            <a:r>
              <a:rPr lang="en-US" sz="1200" baseline="30000" dirty="0">
                <a:solidFill>
                  <a:srgbClr val="000000"/>
                </a:solidFill>
              </a:rPr>
              <a:t>®</a:t>
            </a:r>
            <a:endParaRPr lang="de-DE" sz="1200" baseline="30000" dirty="0">
              <a:solidFill>
                <a:srgbClr val="00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50825" y="4267200"/>
            <a:ext cx="32264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Microfracture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Surface Diameter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2.5mm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Border with high regularity</a:t>
            </a:r>
          </a:p>
        </p:txBody>
      </p:sp>
    </p:spTree>
    <p:extLst>
      <p:ext uri="{BB962C8B-B14F-4D97-AF65-F5344CB8AC3E}">
        <p14:creationId xmlns:p14="http://schemas.microsoft.com/office/powerpoint/2010/main" val="3270287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991600" cy="1143000"/>
          </a:xfrm>
        </p:spPr>
        <p:txBody>
          <a:bodyPr/>
          <a:lstStyle/>
          <a:p>
            <a:r>
              <a:rPr lang="en-US" dirty="0" smtClean="0"/>
              <a:t>Biologic or Prosthetic Resurfacing ???? </a:t>
            </a:r>
            <a:br>
              <a:rPr lang="en-US" dirty="0" smtClean="0"/>
            </a:br>
            <a:r>
              <a:rPr lang="en-US" sz="3600" i="1" dirty="0" smtClean="0"/>
              <a:t>Key decision making point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371600"/>
            <a:ext cx="4495800" cy="4754563"/>
          </a:xfrm>
        </p:spPr>
        <p:txBody>
          <a:bodyPr/>
          <a:lstStyle/>
          <a:p>
            <a:r>
              <a:rPr lang="en-US" dirty="0" smtClean="0"/>
              <a:t>Multifactoral decision</a:t>
            </a:r>
          </a:p>
          <a:p>
            <a:pPr lvl="1"/>
            <a:r>
              <a:rPr lang="en-US" dirty="0" smtClean="0"/>
              <a:t>Lesion/Cartilage nearby</a:t>
            </a:r>
          </a:p>
          <a:p>
            <a:pPr lvl="1"/>
            <a:r>
              <a:rPr lang="en-US" dirty="0" smtClean="0"/>
              <a:t>Patient Factors </a:t>
            </a:r>
          </a:p>
          <a:p>
            <a:pPr lvl="1"/>
            <a:r>
              <a:rPr lang="en-US" dirty="0" smtClean="0"/>
              <a:t>Age (biological)</a:t>
            </a:r>
          </a:p>
          <a:p>
            <a:pPr lvl="1"/>
            <a:r>
              <a:rPr lang="en-US" dirty="0" smtClean="0"/>
              <a:t>Comorbidities</a:t>
            </a:r>
          </a:p>
          <a:p>
            <a:pPr lvl="1"/>
            <a:r>
              <a:rPr lang="en-US" dirty="0" smtClean="0"/>
              <a:t>Joint Status </a:t>
            </a:r>
          </a:p>
          <a:p>
            <a:pPr lvl="1"/>
            <a:r>
              <a:rPr lang="en-US" dirty="0" smtClean="0"/>
              <a:t>Resources </a:t>
            </a:r>
            <a:endParaRPr lang="en-US" dirty="0"/>
          </a:p>
        </p:txBody>
      </p:sp>
      <p:pic>
        <p:nvPicPr>
          <p:cNvPr id="7" name="Content Placeholder 4" descr="IMG009.jpg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91909" y="2057400"/>
            <a:ext cx="4223491" cy="3460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629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4000" dirty="0"/>
              <a:t>Decision Making – Bio vs. </a:t>
            </a:r>
            <a:r>
              <a:rPr lang="en-US" sz="4000" dirty="0" smtClean="0"/>
              <a:t>Prosthetic</a:t>
            </a:r>
            <a:br>
              <a:rPr lang="en-US" sz="4000" dirty="0" smtClean="0"/>
            </a:br>
            <a:r>
              <a:rPr lang="en-US" sz="3200" dirty="0" smtClean="0"/>
              <a:t>Lesion</a:t>
            </a:r>
            <a:r>
              <a:rPr lang="en-US" sz="3200" dirty="0"/>
              <a:t>/</a:t>
            </a:r>
            <a:r>
              <a:rPr lang="en-US" sz="3200" dirty="0" smtClean="0"/>
              <a:t>Cartilage Nearby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 smtClean="0"/>
              <a:t>Health of nearby cartilage can guide decision</a:t>
            </a:r>
          </a:p>
          <a:p>
            <a:r>
              <a:rPr lang="en-US" sz="2800" dirty="0" smtClean="0"/>
              <a:t>Consider what is being preserved</a:t>
            </a:r>
          </a:p>
          <a:p>
            <a:r>
              <a:rPr lang="en-US" sz="2800" dirty="0" smtClean="0"/>
              <a:t>Osteophytes are clearly sign of progressive degeneration which mitigates against a bio option</a:t>
            </a:r>
            <a:endParaRPr lang="en-US" sz="2800" dirty="0"/>
          </a:p>
        </p:txBody>
      </p:sp>
      <p:pic>
        <p:nvPicPr>
          <p:cNvPr id="7" name="Content Placeholder 6" descr="006.bmp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1543831"/>
            <a:ext cx="2467013" cy="2189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 descr="IMG006.jpg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000" y="3938589"/>
            <a:ext cx="2755900" cy="2157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12184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sz="3200" dirty="0" smtClean="0"/>
              <a:t>Decision Making – Bio vs. Prosthetic</a:t>
            </a:r>
            <a:endParaRPr lang="en-US" sz="3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Text Placeholder 5"/>
          <p:cNvSpPr>
            <a:spLocks noGrp="1"/>
          </p:cNvSpPr>
          <p:nvPr>
            <p:ph type="body" sz="half" idx="1"/>
          </p:nvPr>
        </p:nvSpPr>
        <p:spPr>
          <a:xfrm>
            <a:off x="76200" y="762000"/>
            <a:ext cx="4800600" cy="4525963"/>
          </a:xfrm>
        </p:spPr>
        <p:txBody>
          <a:bodyPr/>
          <a:lstStyle/>
          <a:p>
            <a:r>
              <a:rPr lang="en-US" sz="2800" dirty="0" smtClean="0"/>
              <a:t>Patient Factors </a:t>
            </a:r>
          </a:p>
          <a:p>
            <a:pPr lvl="1"/>
            <a:r>
              <a:rPr lang="en-US" sz="2000" dirty="0" smtClean="0"/>
              <a:t>Expectations</a:t>
            </a:r>
          </a:p>
          <a:p>
            <a:pPr lvl="1"/>
            <a:r>
              <a:rPr lang="en-US" sz="2000" dirty="0" smtClean="0"/>
              <a:t>Vocation </a:t>
            </a:r>
          </a:p>
          <a:p>
            <a:pPr lvl="1"/>
            <a:r>
              <a:rPr lang="en-US" sz="2000" dirty="0" smtClean="0"/>
              <a:t>Activities,  Athletics </a:t>
            </a:r>
          </a:p>
          <a:p>
            <a:pPr lvl="1"/>
            <a:r>
              <a:rPr lang="en-US" sz="2000" dirty="0" smtClean="0"/>
              <a:t>Complicity</a:t>
            </a:r>
          </a:p>
          <a:p>
            <a:r>
              <a:rPr lang="en-US" sz="2800" dirty="0" smtClean="0"/>
              <a:t>Age</a:t>
            </a:r>
          </a:p>
          <a:p>
            <a:pPr lvl="1"/>
            <a:r>
              <a:rPr lang="en-US" sz="2000" dirty="0" smtClean="0"/>
              <a:t>Biological, not just chronological </a:t>
            </a:r>
          </a:p>
          <a:p>
            <a:r>
              <a:rPr lang="en-US" sz="2800" dirty="0" smtClean="0"/>
              <a:t>Comorbidities</a:t>
            </a:r>
          </a:p>
          <a:p>
            <a:pPr lvl="1"/>
            <a:r>
              <a:rPr lang="en-US" sz="2000" dirty="0" smtClean="0"/>
              <a:t>Systemic Arthritis, crystalline disease </a:t>
            </a:r>
          </a:p>
          <a:p>
            <a:pPr lvl="1"/>
            <a:r>
              <a:rPr lang="en-US" sz="2000" dirty="0" smtClean="0"/>
              <a:t>BMI</a:t>
            </a:r>
          </a:p>
          <a:p>
            <a:pPr lvl="1"/>
            <a:r>
              <a:rPr lang="en-US" sz="2000" dirty="0" smtClean="0"/>
              <a:t>Diabetes</a:t>
            </a:r>
          </a:p>
          <a:p>
            <a:pPr lvl="1"/>
            <a:r>
              <a:rPr lang="en-US" sz="2000" dirty="0" smtClean="0"/>
              <a:t>Smoking</a:t>
            </a:r>
          </a:p>
          <a:p>
            <a:pPr lvl="1"/>
            <a:r>
              <a:rPr lang="en-US" sz="2000" dirty="0" smtClean="0"/>
              <a:t>Medical Illness </a:t>
            </a:r>
          </a:p>
        </p:txBody>
      </p:sp>
      <p:pic>
        <p:nvPicPr>
          <p:cNvPr id="12" name="Content Placeholder 11" descr="IMG_009.jpg"/>
          <p:cNvPicPr>
            <a:picLocks noGrp="1" noChangeAspect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22799" y="881421"/>
            <a:ext cx="4064001" cy="2904767"/>
          </a:xfrm>
          <a:ln w="19050">
            <a:solidFill>
              <a:srgbClr val="000000"/>
            </a:solidFill>
          </a:ln>
        </p:spPr>
      </p:pic>
      <p:pic>
        <p:nvPicPr>
          <p:cNvPr id="7" name="Content Placeholder 6" descr="obese-woman-460x276.jpg"/>
          <p:cNvPicPr>
            <a:picLocks noGrp="1" noChangeAspect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 w="19050"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953000" y="3352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34 year old cyclist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1604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smtClean="0"/>
              <a:t>Decision Making – Bio vs. Prosthetic</a:t>
            </a:r>
            <a:br>
              <a:rPr lang="en-US" dirty="0" smtClean="0"/>
            </a:br>
            <a:r>
              <a:rPr lang="en-US" dirty="0" smtClean="0"/>
              <a:t>Joint Morphology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600200"/>
            <a:ext cx="4343400" cy="4525963"/>
          </a:xfrm>
        </p:spPr>
        <p:txBody>
          <a:bodyPr/>
          <a:lstStyle/>
          <a:p>
            <a:r>
              <a:rPr lang="en-US" sz="2400" dirty="0" smtClean="0"/>
              <a:t>Biologic Solutions are less likely to work in joint which has lost contour</a:t>
            </a:r>
          </a:p>
          <a:p>
            <a:r>
              <a:rPr lang="en-US" sz="2400" dirty="0" smtClean="0"/>
              <a:t>Mechanical stresses on bio surfaces must be taken into account</a:t>
            </a:r>
          </a:p>
          <a:p>
            <a:r>
              <a:rPr lang="en-US" sz="2400" dirty="0" smtClean="0"/>
              <a:t>Is the joint “out of round” ?</a:t>
            </a:r>
          </a:p>
          <a:p>
            <a:pPr lvl="1"/>
            <a:r>
              <a:rPr lang="en-US" sz="2400" dirty="0" smtClean="0"/>
              <a:t> osteophytes or flattening</a:t>
            </a:r>
          </a:p>
          <a:p>
            <a:r>
              <a:rPr lang="en-US" sz="2400" dirty="0" smtClean="0"/>
              <a:t>Is the joint subluxed?</a:t>
            </a:r>
          </a:p>
          <a:p>
            <a:pPr lvl="1"/>
            <a:r>
              <a:rPr lang="en-US" sz="2000" dirty="0" smtClean="0"/>
              <a:t>Not only prosthetic, but some constraint indicated</a:t>
            </a:r>
          </a:p>
        </p:txBody>
      </p:sp>
      <p:pic>
        <p:nvPicPr>
          <p:cNvPr id="8" name="Content Placeholder 7" descr="Callister- Greg- 11-10-1969- DX From 1-25-2011 S0 I0.BMP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764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610600" cy="1143000"/>
          </a:xfrm>
        </p:spPr>
        <p:txBody>
          <a:bodyPr/>
          <a:lstStyle/>
          <a:p>
            <a:r>
              <a:rPr lang="en-US" sz="4000" dirty="0" smtClean="0"/>
              <a:t>Radiographic Guide to Bio vs. Prosthetic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685800"/>
            <a:ext cx="4343400" cy="4983163"/>
          </a:xfrm>
        </p:spPr>
        <p:txBody>
          <a:bodyPr/>
          <a:lstStyle/>
          <a:p>
            <a:pPr>
              <a:buNone/>
            </a:pPr>
            <a:r>
              <a:rPr lang="en-US" sz="2400" b="1" u="sng" dirty="0" smtClean="0"/>
              <a:t>Kellgren-Lawrence Grading Scale </a:t>
            </a:r>
          </a:p>
          <a:p>
            <a:pPr>
              <a:buNone/>
            </a:pPr>
            <a:r>
              <a:rPr lang="en-US" sz="1800" b="1" dirty="0" smtClean="0"/>
              <a:t>Generally Biological Resurfacing……</a:t>
            </a:r>
          </a:p>
          <a:p>
            <a:pPr>
              <a:buNone/>
            </a:pPr>
            <a:r>
              <a:rPr lang="en-US" sz="1800" dirty="0" smtClean="0"/>
              <a:t>Grade 0 = Normal </a:t>
            </a:r>
          </a:p>
          <a:p>
            <a:pPr>
              <a:buNone/>
            </a:pPr>
            <a:r>
              <a:rPr lang="en-US" sz="1800" dirty="0" smtClean="0"/>
              <a:t>Grade 1 = Doubtful narrowing of the joint space and possible osteophytic lipping 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Grade 2 = Definite osteophytes, definite narrowing of the joint space </a:t>
            </a:r>
          </a:p>
          <a:p>
            <a:pPr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b="1" dirty="0" smtClean="0"/>
              <a:t>Generally Prosthetic Resurfacing…..</a:t>
            </a:r>
          </a:p>
          <a:p>
            <a:pPr>
              <a:buNone/>
            </a:pPr>
            <a:r>
              <a:rPr lang="en-US" sz="1800" dirty="0" smtClean="0"/>
              <a:t>Grade 3 = Moderate multiple osteophytes, definite narrowing of joints space, some sclerosis and possible deformity of bone contour </a:t>
            </a:r>
          </a:p>
          <a:p>
            <a:pPr>
              <a:buNone/>
            </a:pPr>
            <a:r>
              <a:rPr lang="en-US" sz="1800" dirty="0" smtClean="0"/>
              <a:t>Grade 4 = large osteophytes, marked narrowing of joint space, severe sclerosis and definite deformity of bone contour.</a:t>
            </a:r>
          </a:p>
          <a:p>
            <a:endParaRPr lang="en-US" sz="1800" dirty="0"/>
          </a:p>
        </p:txBody>
      </p:sp>
      <p:pic>
        <p:nvPicPr>
          <p:cNvPr id="6" name="Content Placeholder 5" descr="Pollack- Gale- 12-29-1947- DX From 8-10-2010 S0 I0.BMP"/>
          <p:cNvPicPr>
            <a:picLocks noGrp="1" noChangeAspect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0" y="838200"/>
            <a:ext cx="3048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 descr="Pollack- Gale- 12-29-1947- DX From 8-10-2010 S0 I0.BMP"/>
          <p:cNvPicPr>
            <a:picLocks noGrp="1" noChangeAspect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1" y="4038599"/>
            <a:ext cx="2514599" cy="260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858000" y="31242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KL 2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6019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KL 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33795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27321"/>
            <a:ext cx="6912317" cy="177767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64957"/>
            <a:ext cx="5565290" cy="292443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>
          <a:xfrm>
            <a:off x="304800" y="2557119"/>
            <a:ext cx="4114800" cy="2014881"/>
          </a:xfrm>
        </p:spPr>
        <p:txBody>
          <a:bodyPr/>
          <a:lstStyle/>
          <a:p>
            <a:r>
              <a:rPr lang="en-US" sz="2800" dirty="0" smtClean="0"/>
              <a:t>Age &gt;35yrs, mean 44.6yrs</a:t>
            </a:r>
          </a:p>
          <a:p>
            <a:r>
              <a:rPr lang="en-US" sz="2800" dirty="0" smtClean="0"/>
              <a:t>2 groups: 30 bio resurfacing, 32 CAP</a:t>
            </a:r>
          </a:p>
          <a:p>
            <a:r>
              <a:rPr lang="en-US" sz="2800" dirty="0" smtClean="0"/>
              <a:t>2yr min f-u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09800"/>
            <a:ext cx="3729608" cy="2527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901215"/>
            <a:ext cx="4724400" cy="17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thinking from biologics to prosthetics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3581400" cy="4525963"/>
          </a:xfrm>
        </p:spPr>
        <p:txBody>
          <a:bodyPr/>
          <a:lstStyle/>
          <a:p>
            <a:r>
              <a:rPr lang="en-US" sz="2800" dirty="0" smtClean="0"/>
              <a:t>Once progress in  resurfacing algorithm from bio to prosthetic need conceptual framework</a:t>
            </a:r>
          </a:p>
          <a:p>
            <a:pPr>
              <a:buFont typeface="+mj-lt"/>
              <a:buAutoNum type="arabicPeriod"/>
            </a:pPr>
            <a:r>
              <a:rPr lang="en-US" sz="2800" b="1" i="1" dirty="0" smtClean="0"/>
              <a:t>Inlay</a:t>
            </a:r>
          </a:p>
          <a:p>
            <a:pPr>
              <a:buFont typeface="+mj-lt"/>
              <a:buAutoNum type="arabicPeriod"/>
            </a:pPr>
            <a:r>
              <a:rPr lang="en-US" sz="2800" dirty="0" smtClean="0"/>
              <a:t>Onlay</a:t>
            </a:r>
          </a:p>
          <a:p>
            <a:pPr>
              <a:buFont typeface="+mj-lt"/>
              <a:buAutoNum type="arabicPeriod"/>
            </a:pPr>
            <a:r>
              <a:rPr lang="en-US" sz="2800" dirty="0" smtClean="0"/>
              <a:t>Bone sacrificing</a:t>
            </a:r>
            <a:r>
              <a:rPr lang="en-US" sz="1400" dirty="0" smtClean="0"/>
              <a:t>                    </a:t>
            </a:r>
            <a:r>
              <a:rPr lang="en-US" sz="1800" dirty="0" smtClean="0"/>
              <a:t>( traditional) </a:t>
            </a:r>
            <a:endParaRPr lang="en-US" sz="2800" dirty="0" smtClean="0"/>
          </a:p>
        </p:txBody>
      </p:sp>
      <p:pic>
        <p:nvPicPr>
          <p:cNvPr id="8" name="Content Placeholder 7" descr="IMG009.jpg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267200" y="1828800"/>
            <a:ext cx="3968044" cy="3624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785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OUTLINE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0"/>
            <a:ext cx="4953000" cy="4953000"/>
          </a:xfrm>
        </p:spPr>
        <p:txBody>
          <a:bodyPr/>
          <a:lstStyle/>
          <a:p>
            <a:r>
              <a:rPr lang="en-US" sz="2800" dirty="0" smtClean="0"/>
              <a:t>Perspective on resurfacing</a:t>
            </a:r>
          </a:p>
          <a:p>
            <a:r>
              <a:rPr lang="en-US" sz="2800" dirty="0" smtClean="0"/>
              <a:t>Indications – Spectrum of Pathologies</a:t>
            </a:r>
            <a:endParaRPr lang="en-US" sz="2800" dirty="0"/>
          </a:p>
          <a:p>
            <a:r>
              <a:rPr lang="en-US" sz="2800" dirty="0" smtClean="0"/>
              <a:t>Introduction of Inlay Arthroplasty Concept</a:t>
            </a:r>
          </a:p>
          <a:p>
            <a:pPr lvl="1"/>
            <a:r>
              <a:rPr lang="en-US" sz="2400" dirty="0" smtClean="0"/>
              <a:t>Biomechanical Basis </a:t>
            </a:r>
          </a:p>
          <a:p>
            <a:r>
              <a:rPr lang="en-US" sz="2800" dirty="0" smtClean="0"/>
              <a:t>Knee &amp; Shoulder </a:t>
            </a:r>
          </a:p>
          <a:p>
            <a:pPr lvl="1"/>
            <a:r>
              <a:rPr lang="en-US" sz="2400" dirty="0" smtClean="0"/>
              <a:t>Techniques</a:t>
            </a:r>
          </a:p>
          <a:p>
            <a:pPr lvl="1"/>
            <a:r>
              <a:rPr lang="en-US" sz="2400" dirty="0" smtClean="0"/>
              <a:t>Cases</a:t>
            </a:r>
          </a:p>
          <a:p>
            <a:pPr lvl="1"/>
            <a:r>
              <a:rPr lang="en-US" sz="2400" dirty="0" smtClean="0"/>
              <a:t>Results </a:t>
            </a:r>
          </a:p>
          <a:p>
            <a:pPr>
              <a:buNone/>
            </a:pPr>
            <a:r>
              <a:rPr lang="en-US" sz="2800" dirty="0" smtClean="0"/>
              <a:t>  </a:t>
            </a:r>
            <a:endParaRPr lang="en-US" sz="2800" dirty="0"/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pic>
        <p:nvPicPr>
          <p:cNvPr id="3" name="Content Placeholder 2" descr="007.bmp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+mj-ea"/>
              </a:rPr>
              <a:t>Why Consider Resurfacing?</a:t>
            </a:r>
            <a:endParaRPr lang="en-US" dirty="0">
              <a:solidFill>
                <a:srgbClr val="000000"/>
              </a:solidFill>
              <a:ea typeface="+mj-ea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610600" cy="46482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400" b="1" dirty="0" smtClean="0">
                <a:latin typeface="Tahoma" charset="0"/>
              </a:rPr>
              <a:t>Need for bridging or intermediary procedure in younger patients</a:t>
            </a:r>
          </a:p>
          <a:p>
            <a:pPr marL="514350" indent="-514350">
              <a:buAutoNum type="arabicPeriod"/>
            </a:pPr>
            <a:r>
              <a:rPr lang="en-US" sz="2400" b="1" dirty="0" smtClean="0">
                <a:latin typeface="Tahoma" charset="0"/>
              </a:rPr>
              <a:t>Preserve healthy anatomy in older patients</a:t>
            </a:r>
            <a:endParaRPr lang="en-US" sz="2400" b="1" dirty="0">
              <a:latin typeface="Tahoma" charset="0"/>
            </a:endParaRPr>
          </a:p>
          <a:p>
            <a:r>
              <a:rPr lang="en-US" sz="2400" dirty="0"/>
              <a:t>Increased burden of US </a:t>
            </a:r>
            <a:r>
              <a:rPr lang="en-US" sz="2400" dirty="0" smtClean="0"/>
              <a:t>TKA --- 4M </a:t>
            </a:r>
            <a:r>
              <a:rPr lang="en-US" sz="2400" dirty="0"/>
              <a:t>with TKA, 1.5M between 50-69 </a:t>
            </a:r>
            <a:r>
              <a:rPr lang="en-US" sz="2400" dirty="0" err="1"/>
              <a:t>yrs</a:t>
            </a:r>
            <a:r>
              <a:rPr lang="en-US" sz="2400" dirty="0"/>
              <a:t>	</a:t>
            </a:r>
            <a:endParaRPr lang="en-US" sz="2400" dirty="0" smtClean="0"/>
          </a:p>
          <a:p>
            <a:pPr lvl="1"/>
            <a:r>
              <a:rPr lang="en-US" sz="2400" i="1" dirty="0" smtClean="0"/>
              <a:t>Weinstein</a:t>
            </a:r>
            <a:r>
              <a:rPr lang="en-US" sz="2400" i="1" dirty="0"/>
              <a:t>, JBJS March, </a:t>
            </a:r>
            <a:r>
              <a:rPr lang="en-US" sz="2400" i="1" dirty="0" smtClean="0"/>
              <a:t>2013</a:t>
            </a:r>
            <a:endParaRPr lang="en-US" sz="2400" i="1" dirty="0"/>
          </a:p>
          <a:p>
            <a:r>
              <a:rPr lang="en-CA" sz="2400" dirty="0"/>
              <a:t>15% of total knee patients </a:t>
            </a:r>
            <a:r>
              <a:rPr lang="en-CA" sz="2400" dirty="0" smtClean="0"/>
              <a:t>have severe </a:t>
            </a:r>
            <a:r>
              <a:rPr lang="en-CA" sz="2400" dirty="0"/>
              <a:t>or extreme persistent pain three to four years </a:t>
            </a:r>
            <a:r>
              <a:rPr lang="en-CA" sz="2400" dirty="0" smtClean="0"/>
              <a:t>post op. </a:t>
            </a:r>
            <a:r>
              <a:rPr lang="en-CA" sz="2400" dirty="0"/>
              <a:t>	</a:t>
            </a:r>
            <a:endParaRPr lang="en-CA" sz="2400" dirty="0" smtClean="0"/>
          </a:p>
          <a:p>
            <a:pPr lvl="1"/>
            <a:r>
              <a:rPr lang="en-US" sz="2400" i="1" dirty="0" err="1" smtClean="0"/>
              <a:t>Wylde</a:t>
            </a:r>
            <a:r>
              <a:rPr lang="en-US" sz="2400" i="1" dirty="0" smtClean="0"/>
              <a:t> </a:t>
            </a:r>
            <a:r>
              <a:rPr lang="en-US" sz="2400" i="1" dirty="0"/>
              <a:t>V, Pain </a:t>
            </a:r>
            <a:r>
              <a:rPr lang="en-US" sz="2400" i="1" dirty="0" smtClean="0"/>
              <a:t>2011</a:t>
            </a:r>
          </a:p>
          <a:p>
            <a:pPr>
              <a:buFont typeface="Wingdings" pitchFamily="2" charset="2"/>
              <a:buChar char="w"/>
              <a:defRPr/>
            </a:pPr>
            <a:r>
              <a:rPr lang="en-CA" sz="2400" dirty="0">
                <a:solidFill>
                  <a:srgbClr val="000000"/>
                </a:solidFill>
              </a:rPr>
              <a:t>19% of middle aged patients were satisfied with the outcome of their total knee </a:t>
            </a:r>
            <a:r>
              <a:rPr lang="en-CA" sz="2400" dirty="0" smtClean="0">
                <a:solidFill>
                  <a:srgbClr val="000000"/>
                </a:solidFill>
              </a:rPr>
              <a:t>replacement</a:t>
            </a:r>
          </a:p>
          <a:p>
            <a:pPr lvl="1">
              <a:buFont typeface="Wingdings" pitchFamily="2" charset="2"/>
              <a:buChar char="w"/>
              <a:defRPr/>
            </a:pPr>
            <a:r>
              <a:rPr lang="en-US" sz="2400" i="1" dirty="0" smtClean="0">
                <a:solidFill>
                  <a:srgbClr val="000000"/>
                </a:solidFill>
              </a:rPr>
              <a:t>Bourne  </a:t>
            </a:r>
            <a:r>
              <a:rPr lang="en-US" sz="2400" i="1" dirty="0">
                <a:solidFill>
                  <a:srgbClr val="000000"/>
                </a:solidFill>
              </a:rPr>
              <a:t>et al., </a:t>
            </a:r>
            <a:r>
              <a:rPr lang="en-US" sz="2400" i="1" dirty="0" err="1">
                <a:solidFill>
                  <a:srgbClr val="000000"/>
                </a:solidFill>
              </a:rPr>
              <a:t>Clin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Orthop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Relat</a:t>
            </a:r>
            <a:r>
              <a:rPr lang="en-US" sz="2400" i="1" dirty="0">
                <a:solidFill>
                  <a:srgbClr val="000000"/>
                </a:solidFill>
              </a:rPr>
              <a:t> Res 2010</a:t>
            </a:r>
          </a:p>
          <a:p>
            <a:endParaRPr lang="en-US" sz="1800" i="1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70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Inlay Joint Resurfacing</a:t>
            </a:r>
            <a:endParaRPr lang="en-US" sz="4000" dirty="0"/>
          </a:p>
        </p:txBody>
      </p:sp>
      <p:pic>
        <p:nvPicPr>
          <p:cNvPr id="8" name="Content Placeholder 7" descr="008.bmp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403860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 descr="010.bmp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371600"/>
            <a:ext cx="403860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2819400" y="3962400"/>
            <a:ext cx="2667000" cy="0"/>
          </a:xfrm>
          <a:prstGeom prst="straightConnector1">
            <a:avLst/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5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05600" cy="990600"/>
          </a:xfrm>
        </p:spPr>
        <p:txBody>
          <a:bodyPr/>
          <a:lstStyle/>
          <a:p>
            <a:r>
              <a:rPr lang="en-US" dirty="0" smtClean="0"/>
              <a:t>Inlay Resurfacing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143000"/>
            <a:ext cx="3429000" cy="4983163"/>
          </a:xfrm>
        </p:spPr>
        <p:txBody>
          <a:bodyPr/>
          <a:lstStyle/>
          <a:p>
            <a:r>
              <a:rPr lang="en-US" sz="2400" dirty="0" smtClean="0"/>
              <a:t>Accommodates morphologic variability and size </a:t>
            </a:r>
          </a:p>
          <a:p>
            <a:r>
              <a:rPr lang="en-US" sz="2400" dirty="0" smtClean="0"/>
              <a:t>Intraoperative Topographic mapping</a:t>
            </a:r>
          </a:p>
          <a:p>
            <a:r>
              <a:rPr lang="en-US" sz="2400" dirty="0" smtClean="0"/>
              <a:t>Preserves anatomy, minimal bone resection</a:t>
            </a:r>
          </a:p>
          <a:p>
            <a:r>
              <a:rPr lang="en-US" sz="2400" dirty="0" smtClean="0"/>
              <a:t>Truly an inset, therefore limited mechanical stress</a:t>
            </a:r>
            <a:endParaRPr lang="en-US" sz="2400" dirty="0"/>
          </a:p>
        </p:txBody>
      </p:sp>
      <p:pic>
        <p:nvPicPr>
          <p:cNvPr id="8" name="Content Placeholder 7" descr="IMG_008.jpg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 flipH="1" flipV="1">
            <a:off x="6934200" y="304800"/>
            <a:ext cx="1981200" cy="2254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015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114800" y="990600"/>
            <a:ext cx="2497157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IMG_018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858000" y="2895600"/>
            <a:ext cx="2119932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IMG_026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505200" y="2819400"/>
            <a:ext cx="3083637" cy="3825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219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39825"/>
          </a:xfrm>
        </p:spPr>
        <p:txBody>
          <a:bodyPr/>
          <a:lstStyle/>
          <a:p>
            <a:r>
              <a:rPr lang="en-US" dirty="0" smtClean="0"/>
              <a:t>Introduction of CAP</a:t>
            </a:r>
            <a:endParaRPr lang="en-US" dirty="0"/>
          </a:p>
        </p:txBody>
      </p:sp>
      <p:pic>
        <p:nvPicPr>
          <p:cNvPr id="265219" name="Picture 3" descr="45_angle-plug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73537" y="1066800"/>
            <a:ext cx="2227263" cy="2189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5220" name="Picture 4" descr="35mm Plasma Side Reduc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38587" y="3906837"/>
            <a:ext cx="2919413" cy="2722563"/>
          </a:xfrm>
          <a:noFill/>
          <a:ln w="38100">
            <a:solidFill>
              <a:schemeClr val="tx1"/>
            </a:solidFill>
          </a:ln>
        </p:spPr>
      </p:pic>
      <p:sp>
        <p:nvSpPr>
          <p:cNvPr id="265221" name="Rectangle 5"/>
          <p:cNvSpPr>
            <a:spLocks noGrp="1" noChangeArrowheads="1"/>
          </p:cNvSpPr>
          <p:nvPr>
            <p:ph sz="quarter" idx="3"/>
          </p:nvPr>
        </p:nvSpPr>
        <p:spPr>
          <a:xfrm>
            <a:off x="0" y="1600200"/>
            <a:ext cx="4038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Geometry based on patient’s native anatomy</a:t>
            </a:r>
          </a:p>
          <a:p>
            <a:pPr>
              <a:lnSpc>
                <a:spcPct val="90000"/>
              </a:lnSpc>
            </a:pPr>
            <a:r>
              <a:rPr lang="en-US" sz="2800"/>
              <a:t>Intraoperative joint mapping</a:t>
            </a:r>
          </a:p>
          <a:p>
            <a:pPr>
              <a:lnSpc>
                <a:spcPct val="90000"/>
              </a:lnSpc>
            </a:pPr>
            <a:r>
              <a:rPr lang="en-US" sz="2800"/>
              <a:t>Account for complex asymmetrical geometry</a:t>
            </a:r>
          </a:p>
          <a:p>
            <a:pPr>
              <a:lnSpc>
                <a:spcPct val="90000"/>
              </a:lnSpc>
            </a:pPr>
            <a:r>
              <a:rPr lang="en-US" sz="2800"/>
              <a:t>Extension of biological resurfacing</a:t>
            </a:r>
          </a:p>
        </p:txBody>
      </p:sp>
      <p:pic>
        <p:nvPicPr>
          <p:cNvPr id="265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828800"/>
            <a:ext cx="2819400" cy="2593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039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5720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4876800" y="1752600"/>
            <a:ext cx="3962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3200" dirty="0">
                <a:latin typeface="Tahoma" charset="0"/>
              </a:rPr>
              <a:t> </a:t>
            </a:r>
            <a:r>
              <a:rPr lang="en-US" sz="3200" dirty="0" smtClean="0">
                <a:latin typeface="Tahoma" charset="0"/>
              </a:rPr>
              <a:t>Surface milling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3200" dirty="0" smtClean="0">
                <a:latin typeface="Tahoma" charset="0"/>
              </a:rPr>
              <a:t> Stable stud screw</a:t>
            </a:r>
            <a:endParaRPr lang="en-US" sz="3200" dirty="0">
              <a:latin typeface="Tahom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3200" dirty="0">
                <a:latin typeface="Tahoma" charset="0"/>
              </a:rPr>
              <a:t> B</a:t>
            </a:r>
            <a:r>
              <a:rPr lang="en-US" sz="3200" dirty="0" smtClean="0">
                <a:latin typeface="Tahoma" charset="0"/>
              </a:rPr>
              <a:t>one sparing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3200" dirty="0">
                <a:latin typeface="Tahoma" charset="0"/>
              </a:rPr>
              <a:t> </a:t>
            </a:r>
            <a:r>
              <a:rPr lang="en-US" sz="3200" dirty="0" smtClean="0">
                <a:latin typeface="Tahoma" charset="0"/>
              </a:rPr>
              <a:t>No encroachment</a:t>
            </a:r>
            <a:endParaRPr lang="en-US" sz="3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ea typeface="+mj-ea"/>
              </a:rPr>
              <a:t>Patient Contour Match</a:t>
            </a:r>
            <a:endParaRPr lang="en-US" dirty="0">
              <a:solidFill>
                <a:srgbClr val="00000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47142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4419600" cy="1371600"/>
          </a:xfrm>
        </p:spPr>
        <p:txBody>
          <a:bodyPr/>
          <a:lstStyle/>
          <a:p>
            <a:pPr algn="l"/>
            <a:r>
              <a:rPr lang="en-US" sz="4000" u="sng" dirty="0" smtClean="0"/>
              <a:t>Inlay Resurfacing: Anatomical Reconstruction</a:t>
            </a:r>
            <a:endParaRPr lang="en-US" sz="4000" u="sng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4419600" cy="4724400"/>
          </a:xfrm>
        </p:spPr>
        <p:txBody>
          <a:bodyPr/>
          <a:lstStyle/>
          <a:p>
            <a:r>
              <a:rPr lang="en-US" sz="2400" dirty="0" smtClean="0"/>
              <a:t>Accommodate complicated curvatures </a:t>
            </a:r>
            <a:endParaRPr lang="en-US" sz="2400" dirty="0"/>
          </a:p>
          <a:p>
            <a:r>
              <a:rPr lang="en-US" sz="2400" dirty="0" smtClean="0"/>
              <a:t>Minimally invasive procedure allows for concurrent reconstructions </a:t>
            </a:r>
          </a:p>
          <a:p>
            <a:r>
              <a:rPr lang="en-US" sz="2400" dirty="0" smtClean="0"/>
              <a:t>Inlay Arthroplasty is intrinsically stable as it is literally inset. No edge loading. </a:t>
            </a:r>
            <a:endParaRPr lang="en-US" sz="2400" dirty="0"/>
          </a:p>
          <a:p>
            <a:r>
              <a:rPr lang="en-US" sz="2400" dirty="0"/>
              <a:t>Accounts for  morphologic variability 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12" name="Picture 11" descr="IMG_007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419600" y="381000"/>
            <a:ext cx="4114800" cy="371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IMG_016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6172200" y="3352800"/>
            <a:ext cx="27432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 bwMode="auto">
          <a:xfrm rot="16200000" flipH="1">
            <a:off x="6591300" y="4991100"/>
            <a:ext cx="762000" cy="6858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14348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5181600" cy="1139825"/>
          </a:xfrm>
        </p:spPr>
        <p:txBody>
          <a:bodyPr/>
          <a:lstStyle/>
          <a:p>
            <a:pPr algn="l"/>
            <a:r>
              <a:rPr lang="en-US" sz="4000" dirty="0"/>
              <a:t>ANATOMY- </a:t>
            </a:r>
            <a:r>
              <a:rPr lang="en-US" sz="3600" dirty="0"/>
              <a:t>Alignment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3886200" cy="167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Must know alignment, potentially correct or accommodate with </a:t>
            </a:r>
            <a:r>
              <a:rPr lang="en-US" sz="2800" dirty="0" smtClean="0"/>
              <a:t>resurfacing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Must have long leg standing films available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For PF need Merchant view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CANNOT restore joint height with inlay implant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6149" name="Picture 5" descr="amz osteo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57200"/>
            <a:ext cx="2534246" cy="337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 descr="Long Leg Films.jpg"/>
          <p:cNvPicPr>
            <a:picLocks noGrp="1" noChangeAspect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066800"/>
            <a:ext cx="1681009" cy="495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5-12-15 at 9.15.34 A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4191000"/>
            <a:ext cx="2984500" cy="185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53000" cy="11430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sz="3600" dirty="0" smtClean="0"/>
              <a:t>Inlay- </a:t>
            </a:r>
            <a:br>
              <a:rPr lang="en-US" sz="3600" dirty="0" smtClean="0"/>
            </a:br>
            <a:r>
              <a:rPr lang="en-US" sz="3600" dirty="0" smtClean="0"/>
              <a:t>Platform Technology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93837"/>
            <a:ext cx="4038600" cy="4525963"/>
          </a:xfrm>
        </p:spPr>
        <p:txBody>
          <a:bodyPr/>
          <a:lstStyle/>
          <a:p>
            <a:r>
              <a:rPr lang="en-US" sz="2800" dirty="0" smtClean="0"/>
              <a:t>Multiple Joints</a:t>
            </a:r>
            <a:endParaRPr lang="en-US" sz="2400" dirty="0" smtClean="0"/>
          </a:p>
          <a:p>
            <a:r>
              <a:rPr lang="en-US" sz="2800" dirty="0" smtClean="0"/>
              <a:t>Multiple sizes and shapes</a:t>
            </a:r>
            <a:endParaRPr lang="en-US" sz="2400" dirty="0" smtClean="0"/>
          </a:p>
          <a:p>
            <a:r>
              <a:rPr lang="en-US" sz="2800" dirty="0" smtClean="0"/>
              <a:t>Metallic Inlay in conjunction with stud or  set-screw</a:t>
            </a:r>
          </a:p>
          <a:p>
            <a:r>
              <a:rPr lang="en-US" sz="2800" dirty="0" smtClean="0"/>
              <a:t>Poly Technology uses cement in socket to achieve congruity</a:t>
            </a:r>
            <a:endParaRPr lang="en-US" sz="2400" dirty="0" smtClean="0"/>
          </a:p>
          <a:p>
            <a:pPr lvl="1">
              <a:buNone/>
            </a:pPr>
            <a:endParaRPr lang="en-US" sz="2400" dirty="0"/>
          </a:p>
        </p:txBody>
      </p:sp>
      <p:pic>
        <p:nvPicPr>
          <p:cNvPr id="7" name="Picture 4" descr="P10604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761480" y="381000"/>
            <a:ext cx="1986280" cy="1752600"/>
          </a:xfrm>
          <a:noFill/>
          <a:ln w="28575">
            <a:solidFill>
              <a:schemeClr val="tx1"/>
            </a:solidFill>
          </a:ln>
        </p:spPr>
      </p:pic>
      <p:pic>
        <p:nvPicPr>
          <p:cNvPr id="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467600" y="2590800"/>
            <a:ext cx="1445985" cy="1905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 descr="IMG012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112749" y="2362200"/>
            <a:ext cx="3202451" cy="2514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2" descr="047_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19600" y="381000"/>
            <a:ext cx="2152650" cy="17221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4" descr="P103091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5000" y="4950502"/>
            <a:ext cx="2590800" cy="13740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9376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772400" cy="1143000"/>
          </a:xfrm>
        </p:spPr>
        <p:txBody>
          <a:bodyPr lIns="91440" tIns="45720" rIns="91440" bIns="45720"/>
          <a:lstStyle/>
          <a:p>
            <a:pPr algn="l" eaLnBrk="1" hangingPunct="1">
              <a:defRPr/>
            </a:pPr>
            <a:r>
              <a:rPr lang="en-US" dirty="0" smtClean="0"/>
              <a:t>Inlay  Advantages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0" y="838200"/>
            <a:ext cx="8839200" cy="5105400"/>
          </a:xfrm>
        </p:spPr>
        <p:txBody>
          <a:bodyPr/>
          <a:lstStyle/>
          <a:p>
            <a:pPr marL="342900" lvl="1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Able to restore mechanical  “smoothness”</a:t>
            </a:r>
          </a:p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Alleviates  </a:t>
            </a:r>
            <a:r>
              <a:rPr lang="en-US" dirty="0">
                <a:latin typeface="+mj-lt"/>
              </a:rPr>
              <a:t>pain</a:t>
            </a:r>
          </a:p>
          <a:p>
            <a:pPr marL="342900" lvl="1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Avoid or limit propagation of chondral defects</a:t>
            </a:r>
          </a:p>
          <a:p>
            <a:pPr marL="342900" lvl="1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Low volume, prevents encroachment  on other parts of joint</a:t>
            </a:r>
          </a:p>
          <a:p>
            <a:pPr marL="342900" lvl="1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Minimally invasive, low morbidity, outpatient procedure</a:t>
            </a:r>
          </a:p>
          <a:p>
            <a:pPr marL="342900" lvl="1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Revision to subsequent </a:t>
            </a:r>
            <a:r>
              <a:rPr lang="en-US" dirty="0" err="1" smtClean="0">
                <a:latin typeface="+mj-lt"/>
              </a:rPr>
              <a:t>arthroplasty</a:t>
            </a:r>
            <a:r>
              <a:rPr lang="en-US" dirty="0" smtClean="0">
                <a:latin typeface="+mj-lt"/>
              </a:rPr>
              <a:t> is easy due to shallow implant bed with minimal bone resection</a:t>
            </a:r>
          </a:p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Ample room for ACL, osteotomy, soft tissue procedures  </a:t>
            </a:r>
          </a:p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Relatively focal treatment preserving healthy adjacent anatomy</a:t>
            </a:r>
            <a:r>
              <a:rPr lang="en-US" sz="3200" dirty="0" smtClean="0">
                <a:latin typeface="+mj-lt"/>
              </a:rPr>
              <a:t> </a:t>
            </a:r>
          </a:p>
          <a:p>
            <a:pPr marL="742950" lvl="2" indent="-342900" eaLnBrk="1" hangingPunct="1">
              <a:lnSpc>
                <a:spcPct val="90000"/>
              </a:lnSpc>
            </a:pPr>
            <a:endParaRPr lang="en-US" sz="22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292900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39200" cy="1143000"/>
          </a:xfrm>
        </p:spPr>
        <p:txBody>
          <a:bodyPr lIns="91440" tIns="45720" rIns="91440" bIns="45720"/>
          <a:lstStyle/>
          <a:p>
            <a:pPr algn="l" eaLnBrk="1" hangingPunct="1">
              <a:defRPr/>
            </a:pPr>
            <a:r>
              <a:rPr lang="en-US" dirty="0" smtClean="0"/>
              <a:t>Inlay - Limitations and Concerns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4294967295"/>
          </p:nvPr>
        </p:nvSpPr>
        <p:spPr>
          <a:xfrm>
            <a:off x="0" y="1371600"/>
            <a:ext cx="8763000" cy="4114800"/>
          </a:xfrm>
        </p:spPr>
        <p:txBody>
          <a:bodyPr/>
          <a:lstStyle/>
          <a:p>
            <a:pPr marL="342900" lvl="1" indent="-342900" eaLnBrk="1" hangingPunct="1">
              <a:buFont typeface="Arial" charset="0"/>
              <a:buChar char="•"/>
            </a:pPr>
            <a:r>
              <a:rPr lang="en-US" dirty="0" smtClean="0"/>
              <a:t>No angular or height correction can be obtained with an inlay implant</a:t>
            </a:r>
          </a:p>
          <a:p>
            <a:pPr marL="342900" lvl="1" indent="-342900" eaLnBrk="1" hangingPunct="1">
              <a:buFont typeface="Arial" charset="0"/>
              <a:buChar char="•"/>
            </a:pPr>
            <a:r>
              <a:rPr lang="en-US" dirty="0" smtClean="0"/>
              <a:t>Must accommodate or account for loss of ROM</a:t>
            </a:r>
          </a:p>
          <a:p>
            <a:pPr marL="742950" lvl="2" indent="-342900">
              <a:buFont typeface="Arial" charset="0"/>
              <a:buChar char="•"/>
            </a:pPr>
            <a:r>
              <a:rPr lang="en-US" dirty="0" smtClean="0"/>
              <a:t>Stiff knee- consider tissue releases, other choices </a:t>
            </a:r>
          </a:p>
          <a:p>
            <a:pPr marL="342900" lvl="1" indent="-342900" eaLnBrk="1" hangingPunct="1">
              <a:buFont typeface="Arial" charset="0"/>
              <a:buChar char="•"/>
            </a:pPr>
            <a:r>
              <a:rPr lang="en-US" dirty="0" smtClean="0"/>
              <a:t>Must consider reciprocal surface, resurface if needed</a:t>
            </a:r>
          </a:p>
          <a:p>
            <a:pPr marL="742950" lvl="2" indent="-342900">
              <a:buFont typeface="Arial" charset="0"/>
              <a:buChar char="•"/>
            </a:pPr>
            <a:r>
              <a:rPr lang="en-US" sz="2800" dirty="0" smtClean="0"/>
              <a:t>Extensive tibial cartilage loss mandates </a:t>
            </a:r>
            <a:r>
              <a:rPr lang="en-US" sz="2800" dirty="0" err="1" smtClean="0"/>
              <a:t>onlay</a:t>
            </a:r>
            <a:r>
              <a:rPr lang="en-US" sz="2800" dirty="0" smtClean="0"/>
              <a:t> resurfacing to cover more of tibia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Be cautious and specific about referred pain and radiating pain patterns.  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5505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600" b="1" dirty="0" smtClean="0"/>
              <a:t>WHAT WOULD YOU DO??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49 </a:t>
            </a:r>
            <a:r>
              <a:rPr lang="en-US" sz="2800" dirty="0" err="1" smtClean="0"/>
              <a:t>yr</a:t>
            </a:r>
            <a:r>
              <a:rPr lang="en-US" sz="2800" dirty="0" smtClean="0"/>
              <a:t> old f, no laxity, anterior only VAS 5-8 pain, &gt;10 </a:t>
            </a:r>
            <a:r>
              <a:rPr lang="en-US" sz="2800" dirty="0" err="1" smtClean="0"/>
              <a:t>yrs</a:t>
            </a:r>
            <a:r>
              <a:rPr lang="en-US" sz="2800" dirty="0" smtClean="0"/>
              <a:t> worsening,  TT-TG 14, no response to non-op measures, pain now limiting ADL</a:t>
            </a:r>
            <a:endParaRPr lang="en-US" sz="2800" dirty="0"/>
          </a:p>
        </p:txBody>
      </p:sp>
      <p:pic>
        <p:nvPicPr>
          <p:cNvPr id="5" name="Content Placeholder 5" descr="IM-0001-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t="48170" r="-147" b="7058"/>
          <a:stretch/>
        </p:blipFill>
        <p:spPr bwMode="auto">
          <a:xfrm>
            <a:off x="49484" y="2286000"/>
            <a:ext cx="881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329274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667000"/>
            <a:ext cx="8229600" cy="5257800"/>
          </a:xfrm>
        </p:spPr>
        <p:txBody>
          <a:bodyPr lIns="91425" tIns="45713" rIns="91425" bIns="45713"/>
          <a:lstStyle/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		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untreated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knee     </a:t>
            </a: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flush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HemiCAP</a:t>
            </a:r>
            <a:r>
              <a:rPr lang="en-US" sz="1600" b="1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®    </a:t>
            </a:r>
            <a:r>
              <a:rPr lang="en-US" sz="16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</a:t>
            </a: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1mm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proud HemiCAP</a:t>
            </a:r>
            <a:r>
              <a:rPr lang="en-US" sz="1600" b="1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®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6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14400"/>
            <a:ext cx="9220200" cy="1143000"/>
          </a:xfrm>
        </p:spPr>
        <p:txBody>
          <a:bodyPr lIns="91425" tIns="45713" rIns="91425" bIns="45713"/>
          <a:lstStyle/>
          <a:p>
            <a:pPr algn="l"/>
            <a:r>
              <a:rPr lang="en-US" sz="3200" dirty="0" smtClean="0">
                <a:latin typeface="Arial" pitchFamily="34" charset="0"/>
                <a:cs typeface="Arial" pitchFamily="34" charset="0"/>
              </a:rPr>
              <a:t>Reciprocal surface not stressed by implant if flush or slightly recessed</a:t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/>
              <a:t>Becher, C.;Huber,R.;Thermann, H.; Paessler, H.E.; Skrbensky, G.</a:t>
            </a:r>
            <a:r>
              <a:rPr lang="en-US" sz="2000" u="sng" dirty="0" smtClean="0"/>
              <a:t>: Effects of a contoured articular prosthetic device on tibiofemoral peak contact pressure: a biomechanical study</a:t>
            </a:r>
            <a:r>
              <a:rPr lang="en-US" sz="2000" dirty="0" smtClean="0"/>
              <a:t>. Knee Surg Sports Traumatol Arthrosc. January; 16(1): 56–63. 2008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00200" y="2809875"/>
            <a:ext cx="60198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304800" y="2949575"/>
            <a:ext cx="10175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Times New Roman" pitchFamily="18" charset="0"/>
                <a:cs typeface="Times New Roman" pitchFamily="18" charset="0"/>
              </a:rPr>
              <a:t>Anterior</a:t>
            </a:r>
          </a:p>
          <a:p>
            <a:pPr algn="ctr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dirty="0">
                <a:latin typeface="Times New Roman" pitchFamily="18" charset="0"/>
                <a:cs typeface="Times New Roman" pitchFamily="18" charset="0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1853133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79388" y="188913"/>
            <a:ext cx="8785225" cy="4000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0" hangingPunct="0">
              <a:spcBef>
                <a:spcPct val="50000"/>
              </a:spcBef>
              <a:defRPr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Finite Element - Analysis</a:t>
            </a:r>
          </a:p>
        </p:txBody>
      </p:sp>
      <p:sp>
        <p:nvSpPr>
          <p:cNvPr id="24579" name="Text Box 42"/>
          <p:cNvSpPr txBox="1">
            <a:spLocks noChangeArrowheads="1"/>
          </p:cNvSpPr>
          <p:nvPr/>
        </p:nvSpPr>
        <p:spPr bwMode="auto">
          <a:xfrm>
            <a:off x="2843213" y="5157788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">
              <a:latin typeface="Garamond" pitchFamily="18" charset="0"/>
            </a:endParaRPr>
          </a:p>
        </p:txBody>
      </p:sp>
      <p:pic>
        <p:nvPicPr>
          <p:cNvPr id="24580" name="Picture 57" descr="Grafik-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529013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7" descr="file0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163" y="1219200"/>
            <a:ext cx="1392237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2" descr="knieimplantatphysio300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15081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5127625" y="762000"/>
            <a:ext cx="157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  <a:cs typeface="Times New Roman" pitchFamily="18" charset="0"/>
              </a:rPr>
              <a:t>Physiological</a:t>
            </a: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6934200" y="7620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  <a:cs typeface="Times New Roman" pitchFamily="18" charset="0"/>
              </a:rPr>
              <a:t>With HemiCAP</a:t>
            </a:r>
          </a:p>
        </p:txBody>
      </p:sp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3505200" y="4343400"/>
            <a:ext cx="5410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0" hangingPunct="0">
              <a:buFont typeface="Arial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 stress shielding </a:t>
            </a:r>
          </a:p>
          <a:p>
            <a:pPr>
              <a:buFont typeface="Arial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Effective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load transmission into  underlying bone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52400" y="1219200"/>
            <a:ext cx="8839200" cy="5257800"/>
          </a:xfrm>
          <a:prstGeom prst="rect">
            <a:avLst/>
          </a:prstGeom>
          <a:solidFill>
            <a:srgbClr val="6987DD">
              <a:alpha val="7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pPr eaLnBrk="0" hangingPunct="0"/>
            <a:endParaRPr lang="en-US" sz="2400">
              <a:latin typeface="Times New Roman" charset="0"/>
            </a:endParaRP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19351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2133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1981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19669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28600" y="152400"/>
            <a:ext cx="8610600" cy="914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1" lang="en-US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Inlay Arthroplasty: </a:t>
            </a:r>
            <a:r>
              <a:rPr kumimoji="1" lang="en-US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Tibiofemoral</a:t>
            </a:r>
          </a:p>
        </p:txBody>
      </p:sp>
    </p:spTree>
    <p:extLst>
      <p:ext uri="{BB962C8B-B14F-4D97-AF65-F5344CB8AC3E}">
        <p14:creationId xmlns:p14="http://schemas.microsoft.com/office/powerpoint/2010/main" val="1392003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Title 1"/>
          <p:cNvSpPr>
            <a:spLocks noGrp="1"/>
          </p:cNvSpPr>
          <p:nvPr>
            <p:ph type="title" idx="4294967295"/>
          </p:nvPr>
        </p:nvSpPr>
        <p:spPr>
          <a:xfrm>
            <a:off x="0" y="-76200"/>
            <a:ext cx="7772400" cy="1143000"/>
          </a:xfrm>
        </p:spPr>
        <p:txBody>
          <a:bodyPr lIns="91440" tIns="45720" rIns="91440" bIns="45720"/>
          <a:lstStyle/>
          <a:p>
            <a:pPr algn="l" eaLnBrk="1" hangingPunct="1">
              <a:defRPr/>
            </a:pPr>
            <a:r>
              <a:rPr lang="en-US" sz="3600" u="sng" dirty="0" smtClean="0"/>
              <a:t>Inlay Advantages vs Traditional </a:t>
            </a:r>
            <a:r>
              <a:rPr lang="en-US" sz="3600" u="sng" dirty="0" err="1" smtClean="0"/>
              <a:t>Uni</a:t>
            </a:r>
            <a:endParaRPr lang="en-US" sz="3600" u="sng" dirty="0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8229600" cy="5105400"/>
          </a:xfrm>
        </p:spPr>
        <p:txBody>
          <a:bodyPr/>
          <a:lstStyle/>
          <a:p>
            <a:pPr marL="342900" lvl="1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err="1" smtClean="0">
                <a:latin typeface="+mj-lt"/>
              </a:rPr>
              <a:t>UniCAP</a:t>
            </a:r>
            <a:r>
              <a:rPr lang="en-US" dirty="0" smtClean="0">
                <a:latin typeface="+mj-lt"/>
              </a:rPr>
              <a:t> may prevent </a:t>
            </a:r>
            <a:r>
              <a:rPr lang="en-US" dirty="0" err="1" smtClean="0">
                <a:latin typeface="+mj-lt"/>
              </a:rPr>
              <a:t>patello</a:t>
            </a:r>
            <a:r>
              <a:rPr lang="en-US" dirty="0" smtClean="0">
                <a:latin typeface="+mj-lt"/>
              </a:rPr>
              <a:t>-femoral complications/encroachment of conventional UKA through inlay resurfacing</a:t>
            </a:r>
          </a:p>
          <a:p>
            <a:pPr marL="342900" lvl="1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Revision to standard UKA may be possible due to shallow implant bed resurfacing technique</a:t>
            </a:r>
          </a:p>
          <a:p>
            <a:pPr marL="742950" lvl="2" indent="-342900" eaLnBrk="1" hangingPunct="1">
              <a:lnSpc>
                <a:spcPct val="90000"/>
              </a:lnSpc>
            </a:pPr>
            <a:r>
              <a:rPr lang="en-US" sz="2800" dirty="0" err="1" smtClean="0">
                <a:latin typeface="+mj-lt"/>
              </a:rPr>
              <a:t>UniCAP</a:t>
            </a:r>
            <a:r>
              <a:rPr lang="en-US" sz="2800" dirty="0" smtClean="0">
                <a:latin typeface="+mj-lt"/>
              </a:rPr>
              <a:t> avoids L-cut</a:t>
            </a:r>
          </a:p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Ample room for ACL, </a:t>
            </a:r>
            <a:r>
              <a:rPr lang="en-US" dirty="0" err="1" smtClean="0">
                <a:latin typeface="+mj-lt"/>
              </a:rPr>
              <a:t>osteotomy</a:t>
            </a:r>
            <a:r>
              <a:rPr lang="en-US" dirty="0" smtClean="0">
                <a:latin typeface="+mj-lt"/>
              </a:rPr>
              <a:t>, soft tissue procedures  </a:t>
            </a:r>
          </a:p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Meniscal sparing technology for patients with healthy, functional meniscus</a:t>
            </a:r>
          </a:p>
          <a:p>
            <a:pPr marL="742950" lvl="2" indent="-342900" eaLnBrk="1" hangingPunct="1">
              <a:lnSpc>
                <a:spcPct val="90000"/>
              </a:lnSpc>
            </a:pPr>
            <a:endParaRPr lang="en-US" sz="22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39200" cy="1143000"/>
          </a:xfrm>
        </p:spPr>
        <p:txBody>
          <a:bodyPr lIns="91440" tIns="45720" rIns="91440" bIns="45720"/>
          <a:lstStyle/>
          <a:p>
            <a:pPr algn="l" eaLnBrk="1" hangingPunct="1">
              <a:defRPr/>
            </a:pPr>
            <a:r>
              <a:rPr lang="en-US" dirty="0" smtClean="0"/>
              <a:t>Inlay Limitations and Concerns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4294967295"/>
          </p:nvPr>
        </p:nvSpPr>
        <p:spPr>
          <a:xfrm>
            <a:off x="0" y="1066800"/>
            <a:ext cx="7772400" cy="4114800"/>
          </a:xfrm>
        </p:spPr>
        <p:txBody>
          <a:bodyPr/>
          <a:lstStyle/>
          <a:p>
            <a:pPr marL="342900" lvl="1" indent="-342900" eaLnBrk="1" hangingPunct="1">
              <a:buFont typeface="Arial" charset="0"/>
              <a:buChar char="•"/>
            </a:pPr>
            <a:r>
              <a:rPr lang="en-US" sz="2400" dirty="0" smtClean="0"/>
              <a:t>NO angular correction </a:t>
            </a:r>
          </a:p>
          <a:p>
            <a:pPr marL="342900" lvl="1" indent="-342900" eaLnBrk="1" hangingPunct="1">
              <a:buFont typeface="Arial" charset="0"/>
              <a:buChar char="•"/>
            </a:pPr>
            <a:r>
              <a:rPr lang="en-US" sz="2400" dirty="0" err="1" smtClean="0"/>
              <a:t>Tibial</a:t>
            </a:r>
            <a:r>
              <a:rPr lang="en-US" sz="2400" dirty="0" smtClean="0"/>
              <a:t> surface:</a:t>
            </a:r>
          </a:p>
          <a:p>
            <a:pPr marL="742950" lvl="2" indent="-342900">
              <a:buFont typeface="Arial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nly for central lesions</a:t>
            </a:r>
          </a:p>
          <a:p>
            <a:pPr marL="742950" lvl="2" indent="-342900">
              <a:buFont typeface="Arial" charset="0"/>
              <a:buChar char="•"/>
            </a:pPr>
            <a:r>
              <a:rPr lang="en-US" dirty="0" smtClean="0"/>
              <a:t>More common lesions are  peripheral, </a:t>
            </a:r>
            <a:r>
              <a:rPr lang="en-US" dirty="0" err="1" smtClean="0"/>
              <a:t>submeniscal</a:t>
            </a:r>
            <a:endParaRPr lang="en-US" dirty="0" smtClean="0"/>
          </a:p>
          <a:p>
            <a:pPr marL="742950" lvl="2" indent="-342900">
              <a:buFont typeface="Arial" charset="0"/>
              <a:buChar char="•"/>
            </a:pPr>
            <a:r>
              <a:rPr lang="en-US" dirty="0" smtClean="0"/>
              <a:t>Extensive </a:t>
            </a:r>
            <a:r>
              <a:rPr lang="en-US" dirty="0" err="1" smtClean="0"/>
              <a:t>tibial</a:t>
            </a:r>
            <a:r>
              <a:rPr lang="en-US" dirty="0" smtClean="0"/>
              <a:t> </a:t>
            </a:r>
            <a:r>
              <a:rPr lang="en-US" dirty="0" err="1" smtClean="0"/>
              <a:t>chondral</a:t>
            </a:r>
            <a:r>
              <a:rPr lang="en-US" dirty="0" smtClean="0"/>
              <a:t> loss, need other option</a:t>
            </a:r>
          </a:p>
          <a:p>
            <a:pPr marL="342900" lvl="1" indent="-342900" eaLnBrk="1" hangingPunct="1">
              <a:buFont typeface="Arial" charset="0"/>
              <a:buChar char="•"/>
            </a:pPr>
            <a:r>
              <a:rPr lang="en-US" sz="2400" dirty="0" smtClean="0"/>
              <a:t>Patient selection remains critical:</a:t>
            </a:r>
          </a:p>
          <a:p>
            <a:pPr marL="742950" lvl="2" indent="-342900" eaLnBrk="1" hangingPunct="1"/>
            <a:r>
              <a:rPr lang="en-US" dirty="0" smtClean="0"/>
              <a:t>Treat all pathology in the knee – homeostasis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Be cautious and specific about referred pain and radiating pain patterns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US" dirty="0" err="1"/>
              <a:t>T</a:t>
            </a:r>
            <a:r>
              <a:rPr lang="en-US" dirty="0" err="1" smtClean="0"/>
              <a:t>ibial</a:t>
            </a:r>
            <a:r>
              <a:rPr lang="en-US" dirty="0" smtClean="0"/>
              <a:t> pain is important to note! 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US" dirty="0" smtClean="0"/>
              <a:t>Don’t want to </a:t>
            </a:r>
            <a:r>
              <a:rPr lang="en-US" dirty="0" err="1" smtClean="0"/>
              <a:t>undertreat</a:t>
            </a:r>
            <a:r>
              <a:rPr lang="en-US" dirty="0" smtClean="0"/>
              <a:t> tibia</a:t>
            </a:r>
          </a:p>
          <a:p>
            <a:pPr eaLnBrk="1" hangingPunct="1">
              <a:buFont typeface="Wingdings" pitchFamily="2" charset="2"/>
              <a:buNone/>
            </a:pP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UniCAP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™- PUNI (femoral condyles)</a:t>
            </a:r>
            <a:b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aka… inlay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arthroplasty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scope assisted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AKR , etc..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DSC02684_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39" y="2057400"/>
            <a:ext cx="4207761" cy="340167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Content Placeholder 6" descr="DSC_0281.JPG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4324350" cy="3429000"/>
          </a:xfrm>
          <a:ln w="38100"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Cement- 2 good reasons</a:t>
            </a:r>
            <a:br>
              <a:rPr lang="en-US" dirty="0" smtClean="0"/>
            </a:br>
            <a:r>
              <a:rPr lang="en-US" dirty="0" smtClean="0"/>
              <a:t>1. FDA </a:t>
            </a:r>
            <a:r>
              <a:rPr lang="en-US" dirty="0" smtClean="0"/>
              <a:t> 2</a:t>
            </a:r>
            <a:r>
              <a:rPr lang="en-US" dirty="0" smtClean="0"/>
              <a:t>. Pain </a:t>
            </a:r>
            <a:r>
              <a:rPr lang="en-US" dirty="0" smtClean="0"/>
              <a:t>relief</a:t>
            </a:r>
            <a:endParaRPr lang="en-US" dirty="0"/>
          </a:p>
        </p:txBody>
      </p:sp>
      <p:pic>
        <p:nvPicPr>
          <p:cNvPr id="5" name="Content Placeholder 4" descr="DSC_0280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1410447"/>
            <a:ext cx="5166014" cy="4456953"/>
          </a:xfr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dirty="0" err="1" smtClean="0"/>
              <a:t>UniCAP</a:t>
            </a:r>
            <a:r>
              <a:rPr lang="en-US" sz="2800" dirty="0" smtClean="0"/>
              <a:t> case example  </a:t>
            </a:r>
            <a:r>
              <a:rPr lang="en-US" sz="2800" dirty="0"/>
              <a:t>–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medial </a:t>
            </a:r>
            <a:r>
              <a:rPr lang="en-US" sz="2400" dirty="0"/>
              <a:t>knee </a:t>
            </a:r>
            <a:r>
              <a:rPr lang="en-US" sz="2400" dirty="0" smtClean="0"/>
              <a:t>resurfacing  46 </a:t>
            </a:r>
            <a:r>
              <a:rPr lang="en-US" sz="2400" dirty="0"/>
              <a:t>year old cyclist</a:t>
            </a:r>
            <a:endParaRPr lang="en-US" sz="2800" dirty="0"/>
          </a:p>
        </p:txBody>
      </p:sp>
      <p:pic>
        <p:nvPicPr>
          <p:cNvPr id="150534" name="Picture 6" descr="IMG_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1143000"/>
            <a:ext cx="2895600" cy="2444937"/>
          </a:xfrm>
        </p:spPr>
      </p:pic>
      <p:pic>
        <p:nvPicPr>
          <p:cNvPr id="150531" name="Picture 3" descr="IMG_0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0" y="1219200"/>
            <a:ext cx="3042028" cy="2568575"/>
          </a:xfrm>
        </p:spPr>
      </p:pic>
      <p:pic>
        <p:nvPicPr>
          <p:cNvPr id="150533" name="Picture 5" descr="P514005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641231" y="3352800"/>
            <a:ext cx="3732951" cy="27971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UniCAP – medial knee resurfacing</a:t>
            </a:r>
          </a:p>
        </p:txBody>
      </p:sp>
      <p:sp>
        <p:nvSpPr>
          <p:cNvPr id="152579" name="Line 3"/>
          <p:cNvSpPr>
            <a:spLocks noChangeShapeType="1"/>
          </p:cNvSpPr>
          <p:nvPr/>
        </p:nvSpPr>
        <p:spPr bwMode="auto">
          <a:xfrm>
            <a:off x="3352800" y="4038600"/>
            <a:ext cx="2133600" cy="0"/>
          </a:xfrm>
          <a:prstGeom prst="line">
            <a:avLst/>
          </a:prstGeom>
          <a:noFill/>
          <a:ln w="76200">
            <a:solidFill>
              <a:schemeClr val="tx1">
                <a:alpha val="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23" y="1600200"/>
            <a:ext cx="3968957" cy="3730625"/>
          </a:xfrm>
          <a:prstGeom prst="rect">
            <a:avLst/>
          </a:prstGeom>
          <a:noFill/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600199"/>
            <a:ext cx="3886200" cy="37395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UniCAP – medial knee resurfacing</a:t>
            </a:r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103" y="1523999"/>
            <a:ext cx="4096697" cy="3934869"/>
          </a:xfrm>
          <a:prstGeom prst="rect">
            <a:avLst/>
          </a:prstGeom>
          <a:noFill/>
        </p:spPr>
      </p:pic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810000" cy="40144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IM-0001-000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16073" r="49169" b="16073"/>
          <a:stretch/>
        </p:blipFill>
        <p:spPr>
          <a:xfrm>
            <a:off x="304800" y="838200"/>
            <a:ext cx="3733800" cy="5271345"/>
          </a:xfrm>
        </p:spPr>
      </p:pic>
      <p:pic>
        <p:nvPicPr>
          <p:cNvPr id="9" name="Picture 8" descr="IM-0001-0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34921" r="33667" b="5114"/>
          <a:stretch/>
        </p:blipFill>
        <p:spPr>
          <a:xfrm>
            <a:off x="4800600" y="838200"/>
            <a:ext cx="3837818" cy="526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0718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UniCAP – medial knee resurfacing</a:t>
            </a: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1" y="1582240"/>
            <a:ext cx="4169606" cy="4278810"/>
          </a:xfrm>
          <a:prstGeom prst="rect">
            <a:avLst/>
          </a:prstGeom>
          <a:noFill/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216580" cy="4191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UniCAP – medial knee resurfacing</a:t>
            </a: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77334"/>
            <a:ext cx="3964834" cy="3955116"/>
          </a:xfrm>
          <a:prstGeom prst="rect">
            <a:avLst/>
          </a:prstGeom>
          <a:noFill/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954" y="1676400"/>
            <a:ext cx="4208954" cy="39385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UniCAP – medial knee resurfacing</a:t>
            </a:r>
          </a:p>
        </p:txBody>
      </p:sp>
      <p:pic>
        <p:nvPicPr>
          <p:cNvPr id="160771" name="Picture 3" descr="P51400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033588"/>
            <a:ext cx="4114800" cy="3554412"/>
          </a:xfrm>
        </p:spPr>
      </p:pic>
      <p:pic>
        <p:nvPicPr>
          <p:cNvPr id="160772" name="Picture 4" descr="P51400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2030413"/>
            <a:ext cx="4267200" cy="35877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/>
              <a:t>29yr female teacher, mom, skier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pic>
        <p:nvPicPr>
          <p:cNvPr id="6" name="Content Placeholder 5" descr="004.bmp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4343400"/>
            <a:ext cx="1981200" cy="222028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400" y="1066800"/>
            <a:ext cx="4038600" cy="4953000"/>
          </a:xfrm>
        </p:spPr>
        <p:txBody>
          <a:bodyPr/>
          <a:lstStyle/>
          <a:p>
            <a:r>
              <a:rPr lang="en-US" sz="2400" dirty="0" smtClean="0"/>
              <a:t>Failed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ACL graft</a:t>
            </a:r>
          </a:p>
          <a:p>
            <a:r>
              <a:rPr lang="en-US" sz="2400" dirty="0" smtClean="0"/>
              <a:t>Knee Unstable</a:t>
            </a:r>
          </a:p>
          <a:p>
            <a:r>
              <a:rPr lang="en-US" sz="2400" dirty="0" smtClean="0"/>
              <a:t>Pain medial, lateral, anterior</a:t>
            </a:r>
          </a:p>
          <a:p>
            <a:r>
              <a:rPr lang="en-US" sz="2400" dirty="0" smtClean="0"/>
              <a:t>Relevant details:</a:t>
            </a:r>
          </a:p>
          <a:p>
            <a:pPr lvl="1"/>
            <a:r>
              <a:rPr lang="en-US" sz="2000" dirty="0" smtClean="0"/>
              <a:t>Osteophytes</a:t>
            </a:r>
          </a:p>
          <a:p>
            <a:pPr lvl="1"/>
            <a:r>
              <a:rPr lang="en-US" sz="2000" dirty="0" err="1" smtClean="0"/>
              <a:t>Tibial</a:t>
            </a:r>
            <a:r>
              <a:rPr lang="en-US" sz="2000" dirty="0"/>
              <a:t> </a:t>
            </a:r>
            <a:r>
              <a:rPr lang="en-US" sz="2000" dirty="0" smtClean="0"/>
              <a:t>cartilage damage</a:t>
            </a:r>
          </a:p>
          <a:p>
            <a:pPr lvl="1"/>
            <a:r>
              <a:rPr lang="en-US" sz="2000" dirty="0" err="1" smtClean="0"/>
              <a:t>Tricompartmental</a:t>
            </a:r>
            <a:endParaRPr lang="en-US" sz="2000" dirty="0" smtClean="0"/>
          </a:p>
          <a:p>
            <a:pPr lvl="1"/>
            <a:r>
              <a:rPr lang="en-US" sz="2000" dirty="0" smtClean="0"/>
              <a:t>Degenerative, non-focal lesions</a:t>
            </a:r>
          </a:p>
          <a:p>
            <a:r>
              <a:rPr lang="en-US" sz="2400" i="1" dirty="0" smtClean="0"/>
              <a:t>Prosthetic </a:t>
            </a:r>
            <a:r>
              <a:rPr lang="en-US" sz="2400" b="1" i="1" dirty="0" smtClean="0"/>
              <a:t>NOT</a:t>
            </a:r>
            <a:r>
              <a:rPr lang="en-US" sz="2400" i="1" dirty="0" smtClean="0"/>
              <a:t> Bio resurfacing  </a:t>
            </a:r>
            <a:endParaRPr lang="en-US" sz="2400" i="1" dirty="0"/>
          </a:p>
        </p:txBody>
      </p:sp>
      <p:pic>
        <p:nvPicPr>
          <p:cNvPr id="7" name="Picture 6" descr="012.bmp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26483"/>
            <a:ext cx="3454400" cy="3147017"/>
          </a:xfrm>
          <a:prstGeom prst="rect">
            <a:avLst/>
          </a:prstGeom>
        </p:spPr>
      </p:pic>
      <p:pic>
        <p:nvPicPr>
          <p:cNvPr id="8" name="Picture 7" descr="016.bmp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4343400"/>
            <a:ext cx="256622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0136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1143000"/>
          </a:xfrm>
        </p:spPr>
        <p:txBody>
          <a:bodyPr/>
          <a:lstStyle/>
          <a:p>
            <a:r>
              <a:rPr lang="en-US" sz="4000" dirty="0" smtClean="0"/>
              <a:t>intra op</a:t>
            </a:r>
            <a:endParaRPr lang="en-US" sz="4000" dirty="0"/>
          </a:p>
        </p:txBody>
      </p:sp>
      <p:pic>
        <p:nvPicPr>
          <p:cNvPr id="6" name="Content Placeholder 5" descr="012.bmp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" b="-1267"/>
          <a:stretch/>
        </p:blipFill>
        <p:spPr>
          <a:xfrm>
            <a:off x="4724400" y="2743200"/>
            <a:ext cx="2505378" cy="2091267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6933" y="15240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Planning and sequencing  surgery: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cope debride</a:t>
            </a:r>
          </a:p>
          <a:p>
            <a:r>
              <a:rPr lang="en-US" sz="2400" dirty="0" smtClean="0"/>
              <a:t>ACL tunnels</a:t>
            </a:r>
          </a:p>
          <a:p>
            <a:r>
              <a:rPr lang="en-US" sz="2400" dirty="0" err="1" smtClean="0"/>
              <a:t>Arthrotomy</a:t>
            </a:r>
            <a:endParaRPr lang="en-US" sz="2400" dirty="0" smtClean="0"/>
          </a:p>
          <a:p>
            <a:r>
              <a:rPr lang="en-US" sz="2400" dirty="0" smtClean="0"/>
              <a:t>LFC resurface prep</a:t>
            </a:r>
          </a:p>
          <a:p>
            <a:r>
              <a:rPr lang="en-US" sz="2400" dirty="0" smtClean="0"/>
              <a:t>MFC resurface prep</a:t>
            </a:r>
          </a:p>
          <a:p>
            <a:r>
              <a:rPr lang="en-US" sz="2400" dirty="0" smtClean="0"/>
              <a:t>Implant resurfacing devices</a:t>
            </a:r>
          </a:p>
          <a:p>
            <a:r>
              <a:rPr lang="en-US" sz="2400" dirty="0" smtClean="0"/>
              <a:t>ACL graft passage and fixation</a:t>
            </a:r>
          </a:p>
          <a:p>
            <a:r>
              <a:rPr lang="en-US" sz="2400" dirty="0" smtClean="0"/>
              <a:t>Closure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7" name="Picture 6" descr="014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953000"/>
            <a:ext cx="2980267" cy="1676400"/>
          </a:xfrm>
          <a:prstGeom prst="rect">
            <a:avLst/>
          </a:prstGeom>
        </p:spPr>
      </p:pic>
      <p:pic>
        <p:nvPicPr>
          <p:cNvPr id="8" name="Picture 7" descr="007.bmp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800" y="304800"/>
            <a:ext cx="2201333" cy="2133600"/>
          </a:xfrm>
          <a:prstGeom prst="rect">
            <a:avLst/>
          </a:prstGeom>
        </p:spPr>
      </p:pic>
      <p:pic>
        <p:nvPicPr>
          <p:cNvPr id="9" name="Picture 8" descr="009.bmp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228600"/>
            <a:ext cx="2286000" cy="2281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228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MFC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304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LFC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390371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 2 </a:t>
            </a:r>
            <a:r>
              <a:rPr lang="en-US" sz="4000" dirty="0" err="1" smtClean="0"/>
              <a:t>yrs</a:t>
            </a:r>
            <a:r>
              <a:rPr lang="en-US" sz="4000" dirty="0" smtClean="0"/>
              <a:t> post op</a:t>
            </a:r>
            <a:endParaRPr lang="en-US" sz="4000" dirty="0"/>
          </a:p>
        </p:txBody>
      </p:sp>
      <p:pic>
        <p:nvPicPr>
          <p:cNvPr id="6" name="Content Placeholder 5" descr="Knee AP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9"/>
          <a:stretch/>
        </p:blipFill>
        <p:spPr>
          <a:xfrm>
            <a:off x="304799" y="1447800"/>
            <a:ext cx="2890157" cy="4114800"/>
          </a:xfrm>
        </p:spPr>
      </p:pic>
      <p:pic>
        <p:nvPicPr>
          <p:cNvPr id="7" name="Picture 6" descr="Knee Lat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1371600"/>
            <a:ext cx="2794001" cy="3261668"/>
          </a:xfrm>
          <a:prstGeom prst="rect">
            <a:avLst/>
          </a:prstGeom>
        </p:spPr>
      </p:pic>
      <p:pic>
        <p:nvPicPr>
          <p:cNvPr id="8" name="Picture 7" descr="post op 1 yr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4876800"/>
            <a:ext cx="358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9090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Case Report – </a:t>
            </a:r>
            <a:br>
              <a:rPr lang="en-US" sz="2800"/>
            </a:br>
            <a:r>
              <a:rPr lang="en-US" sz="2800"/>
              <a:t>51 year old, failed Microfracture, unable to exercise due to medial knee pain</a:t>
            </a:r>
          </a:p>
        </p:txBody>
      </p:sp>
      <p:pic>
        <p:nvPicPr>
          <p:cNvPr id="162819" name="Picture 3" descr="Snapz Pro XScreenSnapz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 year post </a:t>
            </a:r>
            <a:r>
              <a:rPr lang="en-US" sz="3600" dirty="0" err="1"/>
              <a:t>microfracture,no</a:t>
            </a:r>
            <a:r>
              <a:rPr lang="en-US" sz="3600" dirty="0"/>
              <a:t> pain </a:t>
            </a:r>
            <a:r>
              <a:rPr lang="en-US" sz="3600" dirty="0" smtClean="0"/>
              <a:t>relief</a:t>
            </a:r>
            <a:br>
              <a:rPr lang="en-US" sz="3600" dirty="0" smtClean="0"/>
            </a:br>
            <a:r>
              <a:rPr lang="en-US" sz="3600" dirty="0" smtClean="0"/>
              <a:t>…excellent indication for Inlay Resurfacing</a:t>
            </a:r>
            <a:endParaRPr lang="en-US" sz="3600" dirty="0"/>
          </a:p>
        </p:txBody>
      </p:sp>
      <p:pic>
        <p:nvPicPr>
          <p:cNvPr id="164868" name="Picture 4" descr="IMAGE00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498600"/>
            <a:ext cx="3429000" cy="2286000"/>
          </a:xfrm>
        </p:spPr>
      </p:pic>
      <p:pic>
        <p:nvPicPr>
          <p:cNvPr id="164867" name="Picture 3" descr="IMAGE02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" y="3838575"/>
            <a:ext cx="3429000" cy="2286000"/>
          </a:xfrm>
          <a:noFill/>
        </p:spPr>
      </p:pic>
      <p:pic>
        <p:nvPicPr>
          <p:cNvPr id="164869" name="Picture 5" descr="IMAGE030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343400" y="1828800"/>
            <a:ext cx="4572000" cy="35321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pPr algn="l"/>
            <a:r>
              <a:rPr lang="en-US" sz="2400" u="sng" dirty="0"/>
              <a:t>Minimum 5-year results of focal articular prosthetic resurfacing</a:t>
            </a:r>
            <a:br>
              <a:rPr lang="en-US" sz="2400" u="sng" dirty="0"/>
            </a:br>
            <a:r>
              <a:rPr lang="en-US" sz="2400" u="sng" dirty="0"/>
              <a:t>for the treatment of full-thickness articular cartilage defects</a:t>
            </a:r>
            <a:br>
              <a:rPr lang="en-US" sz="2400" u="sng" dirty="0"/>
            </a:br>
            <a:r>
              <a:rPr lang="en-US" sz="2400" u="sng" dirty="0"/>
              <a:t>in the knee.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800" dirty="0"/>
              <a:t>Becher, C. et.al. Arch Orthop Trauma Surg . DOI 10.1007/s00402-011-1323-4. June, 2011.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sz="1800" dirty="0">
                <a:latin typeface="Arial"/>
                <a:cs typeface="Arial"/>
              </a:rPr>
              <a:t>21 patients, mean age 54 yrs, minimum f-u 5 yrs, small focal </a:t>
            </a:r>
            <a:r>
              <a:rPr lang="en-US" sz="1800" dirty="0" smtClean="0">
                <a:latin typeface="Arial"/>
                <a:cs typeface="Arial"/>
              </a:rPr>
              <a:t>unipolar lesions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KOOS  scores improved significantly (P &lt; 0.005) 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pain (51.1 </a:t>
            </a:r>
            <a:r>
              <a:rPr lang="en-US" sz="1800" dirty="0" smtClean="0">
                <a:latin typeface="Arial"/>
                <a:cs typeface="Arial"/>
              </a:rPr>
              <a:t>to 77.6</a:t>
            </a:r>
            <a:r>
              <a:rPr lang="en-US" sz="1800" dirty="0">
                <a:latin typeface="Arial"/>
                <a:cs typeface="Arial"/>
              </a:rPr>
              <a:t>), 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symptoms (57.9 to 79.5),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ADL (58.8 to 82.4), 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Sports (26.3 to 57.8) </a:t>
            </a:r>
          </a:p>
          <a:p>
            <a:r>
              <a:rPr lang="en-US" sz="1800" dirty="0">
                <a:latin typeface="Arial"/>
                <a:cs typeface="Arial"/>
              </a:rPr>
              <a:t>Tegner activity level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improved significantly (</a:t>
            </a:r>
            <a:r>
              <a:rPr lang="en-US" sz="1800" dirty="0" smtClean="0">
                <a:latin typeface="Arial"/>
                <a:cs typeface="Arial"/>
              </a:rPr>
              <a:t>P&lt; </a:t>
            </a:r>
            <a:r>
              <a:rPr lang="en-US" sz="1800" dirty="0">
                <a:latin typeface="Arial"/>
                <a:cs typeface="Arial"/>
              </a:rPr>
              <a:t>0.02) from 2.9 to 4.</a:t>
            </a:r>
          </a:p>
          <a:p>
            <a:r>
              <a:rPr lang="en-US" sz="1800" dirty="0">
                <a:latin typeface="Arial"/>
                <a:cs typeface="Arial"/>
              </a:rPr>
              <a:t>SF-36(physical)  increased by 15.2 to 46.9 compared to the preoperative value</a:t>
            </a:r>
          </a:p>
          <a:p>
            <a:r>
              <a:rPr lang="en-US" sz="1800" dirty="0">
                <a:latin typeface="Arial"/>
                <a:cs typeface="Arial"/>
              </a:rPr>
              <a:t>16/21 of the would have the operation again. </a:t>
            </a:r>
          </a:p>
          <a:p>
            <a:r>
              <a:rPr lang="en-US" sz="1800" dirty="0">
                <a:latin typeface="Arial"/>
                <a:cs typeface="Arial"/>
              </a:rPr>
              <a:t>Radiographic results: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solid fixation, preservation of joint space and no change in the osteoarthritic stage.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2349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hart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8" t="-3580" r="-954" b="-3828"/>
          <a:stretch>
            <a:fillRect/>
          </a:stretch>
        </p:blipFill>
        <p:spPr bwMode="auto">
          <a:xfrm>
            <a:off x="1409700" y="1676400"/>
            <a:ext cx="6480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3638550" y="5943600"/>
            <a:ext cx="459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 err="1"/>
              <a:t>Miniaci</a:t>
            </a:r>
            <a:r>
              <a:rPr lang="en-US" i="1" dirty="0"/>
              <a:t> et al. ISAKOS 2011, Rio de Janeiro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Tahoma" charset="0"/>
              </a:rPr>
              <a:t/>
            </a:r>
            <a:br>
              <a:rPr lang="en-US" sz="4000" dirty="0">
                <a:latin typeface="Tahoma" charset="0"/>
              </a:rPr>
            </a:br>
            <a:r>
              <a:rPr lang="en-US" sz="4000" dirty="0">
                <a:latin typeface="Tahoma" charset="0"/>
              </a:rPr>
              <a:t>Inlay </a:t>
            </a:r>
            <a:r>
              <a:rPr lang="en-US" sz="4000" dirty="0" err="1">
                <a:latin typeface="Tahoma" charset="0"/>
              </a:rPr>
              <a:t>Arthroplasty</a:t>
            </a:r>
            <a:r>
              <a:rPr lang="en-US" sz="4000" dirty="0">
                <a:latin typeface="Tahoma" charset="0"/>
              </a:rPr>
              <a:t>: </a:t>
            </a:r>
            <a:r>
              <a:rPr lang="en-US" sz="4000" dirty="0" err="1">
                <a:latin typeface="Tahoma" charset="0"/>
              </a:rPr>
              <a:t>Tibiofemoral</a:t>
            </a:r>
            <a:endParaRPr lang="en-US" sz="4000" dirty="0">
              <a:solidFill>
                <a:srgbClr val="FDF39D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5931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Further meds, modify activity, Defer TKA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Scope, debride, </a:t>
            </a:r>
            <a:r>
              <a:rPr lang="en-US" dirty="0" err="1" smtClean="0"/>
              <a:t>lat</a:t>
            </a:r>
            <a:r>
              <a:rPr lang="en-US" dirty="0" smtClean="0"/>
              <a:t> release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Scope, debride, realign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Traditional </a:t>
            </a:r>
            <a:r>
              <a:rPr lang="en-US" dirty="0" err="1" smtClean="0"/>
              <a:t>Onlay</a:t>
            </a:r>
            <a:r>
              <a:rPr lang="en-US" dirty="0" smtClean="0"/>
              <a:t> PFA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Inlay </a:t>
            </a:r>
            <a:r>
              <a:rPr lang="en-US" dirty="0" smtClean="0"/>
              <a:t>PFA, realign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47945869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39825"/>
          </a:xfrm>
        </p:spPr>
        <p:txBody>
          <a:bodyPr/>
          <a:lstStyle/>
          <a:p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dirty="0" smtClean="0"/>
              <a:t>PFA (patellofemoral arthroplasty)</a:t>
            </a:r>
            <a:r>
              <a:rPr lang="en-US" sz="4000" dirty="0"/>
              <a:t/>
            </a:r>
            <a:br>
              <a:rPr lang="en-US" sz="4000" dirty="0"/>
            </a:br>
            <a:endParaRPr lang="en-US" sz="2800" i="1" dirty="0"/>
          </a:p>
        </p:txBody>
      </p:sp>
      <p:pic>
        <p:nvPicPr>
          <p:cNvPr id="5" name="Picture 4" descr="IMG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6400" y="1600200"/>
            <a:ext cx="5943600" cy="41360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2895600"/>
            <a:ext cx="8366760" cy="35086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latin typeface="+mn-lt"/>
              </a:rPr>
              <a:t>The HemiCAP</a:t>
            </a:r>
            <a:r>
              <a:rPr lang="en-US" sz="2400" baseline="30000" dirty="0" smtClean="0">
                <a:latin typeface="+mn-lt"/>
              </a:rPr>
              <a:t>®</a:t>
            </a:r>
            <a:r>
              <a:rPr lang="en-US" sz="2400" dirty="0" smtClean="0">
                <a:latin typeface="+mn-lt"/>
              </a:rPr>
              <a:t> resurfacing platform technology … a new paradigm in joint resurfacing,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latin typeface="+mn-lt"/>
              </a:rPr>
              <a:t>Based on intraoperative joint surface mapping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>
                <a:latin typeface="+mn-lt"/>
              </a:rPr>
              <a:t>R</a:t>
            </a:r>
            <a:r>
              <a:rPr lang="en-US" sz="2400" dirty="0" smtClean="0">
                <a:latin typeface="+mn-lt"/>
              </a:rPr>
              <a:t>estoration of complex geometric surfaces in a variety of morphologic and pathologic states.”</a:t>
            </a:r>
          </a:p>
          <a:p>
            <a:pPr marL="342900" indent="-342900" algn="just">
              <a:buFont typeface="Arial"/>
              <a:buChar char="•"/>
            </a:pPr>
            <a:endParaRPr lang="en-US" sz="1200" i="1" dirty="0" smtClean="0">
              <a:latin typeface="+mn-lt"/>
              <a:cs typeface="Times New Roman" pitchFamily="18" charset="0"/>
            </a:endParaRPr>
          </a:p>
          <a:p>
            <a:r>
              <a:rPr lang="en-US" i="1" dirty="0" smtClean="0">
                <a:latin typeface="+mn-lt"/>
                <a:cs typeface="Times New Roman" pitchFamily="18" charset="0"/>
              </a:rPr>
              <a:t>Davidson PA, Rivenburgh D. </a:t>
            </a:r>
          </a:p>
          <a:p>
            <a:r>
              <a:rPr lang="en-US" i="1" dirty="0" smtClean="0">
                <a:latin typeface="+mn-lt"/>
                <a:cs typeface="Times New Roman" pitchFamily="18" charset="0"/>
              </a:rPr>
              <a:t>Focal anatomic patellofemoral inlay resurfacing: theoretic basis, surgical technique, and case reports. </a:t>
            </a:r>
          </a:p>
          <a:p>
            <a:r>
              <a:rPr lang="en-US" i="1" dirty="0" err="1" smtClean="0">
                <a:latin typeface="+mn-lt"/>
                <a:cs typeface="Times New Roman" pitchFamily="18" charset="0"/>
              </a:rPr>
              <a:t>Orthop</a:t>
            </a:r>
            <a:r>
              <a:rPr lang="en-US" i="1" dirty="0" smtClean="0">
                <a:latin typeface="+mn-lt"/>
                <a:cs typeface="Times New Roman" pitchFamily="18" charset="0"/>
              </a:rPr>
              <a:t> </a:t>
            </a:r>
            <a:r>
              <a:rPr lang="en-US" i="1" dirty="0" err="1" smtClean="0">
                <a:latin typeface="+mn-lt"/>
                <a:cs typeface="Times New Roman" pitchFamily="18" charset="0"/>
              </a:rPr>
              <a:t>Clin</a:t>
            </a:r>
            <a:r>
              <a:rPr lang="en-US" i="1" dirty="0" smtClean="0">
                <a:latin typeface="+mn-lt"/>
                <a:cs typeface="Times New Roman" pitchFamily="18" charset="0"/>
              </a:rPr>
              <a:t> North Am. 2008 Jul;39(3):337-46, vi</a:t>
            </a:r>
            <a:r>
              <a:rPr lang="en-US" sz="1200" i="1" dirty="0" smtClean="0">
                <a:latin typeface="+mn-lt"/>
                <a:cs typeface="Times New Roman" pitchFamily="18" charset="0"/>
              </a:rPr>
              <a:t>.</a:t>
            </a:r>
            <a:endParaRPr lang="en-US" sz="1200" i="1" dirty="0">
              <a:latin typeface="+mn-lt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6367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\\.psf\Home\Documents\Arthrosurface\CLINOPs\Publications\Journals\Journal Covers\200807 Orthop Clin N Am Davidson Focal Anat PF Inlay Resurfacing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4000" y="150173"/>
            <a:ext cx="1066800" cy="1602427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05600" y="838200"/>
            <a:ext cx="2133600" cy="177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5835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03925" y="1371600"/>
            <a:ext cx="2622550" cy="20764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3075" y="3352800"/>
            <a:ext cx="8366125" cy="3324225"/>
          </a:xfrm>
          <a:prstGeom prst="rect">
            <a:avLst/>
          </a:prstGeom>
          <a:noFill/>
        </p:spPr>
        <p:txBody>
          <a:bodyPr lIns="182880" tIns="182880" rIns="182880" bIns="1828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endParaRPr lang="en-US" sz="1200" i="1">
              <a:latin typeface="Tahoma" charset="0"/>
              <a:cs typeface="Times New Roman" charset="0"/>
            </a:endParaRPr>
          </a:p>
          <a:p>
            <a:pPr algn="r" eaLnBrk="1" hangingPunct="1"/>
            <a:r>
              <a:rPr lang="en-US" sz="1200" i="1">
                <a:latin typeface="Tahoma" charset="0"/>
                <a:cs typeface="Times New Roman" charset="0"/>
              </a:rPr>
              <a:t>Schöttle PB, Latterman C. </a:t>
            </a:r>
          </a:p>
          <a:p>
            <a:pPr algn="r" eaLnBrk="1" hangingPunct="1"/>
            <a:r>
              <a:rPr lang="en-US" sz="1200" i="1">
                <a:latin typeface="Tahoma" charset="0"/>
                <a:cs typeface="Times New Roman" charset="0"/>
              </a:rPr>
              <a:t>Therapie der patellofemoralen Arthrose beim jungen Patienten. </a:t>
            </a:r>
          </a:p>
          <a:p>
            <a:pPr algn="r" eaLnBrk="1" hangingPunct="1"/>
            <a:r>
              <a:rPr lang="en-US" sz="1200" i="1">
                <a:latin typeface="Tahoma" charset="0"/>
                <a:cs typeface="Times New Roman" charset="0"/>
              </a:rPr>
              <a:t>Arthroskopie Volume 23, Number 3, 215-223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39999" r="63333" b="38667"/>
          <a:stretch>
            <a:fillRect/>
          </a:stretch>
        </p:blipFill>
        <p:spPr bwMode="auto">
          <a:xfrm>
            <a:off x="7712075" y="13716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0001" r="2222" b="32222"/>
          <a:stretch>
            <a:fillRect/>
          </a:stretch>
        </p:blipFill>
        <p:spPr bwMode="auto">
          <a:xfrm>
            <a:off x="609600" y="1371600"/>
            <a:ext cx="53943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46463"/>
            <a:ext cx="19050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r="12065"/>
          <a:stretch>
            <a:fillRect/>
          </a:stretch>
        </p:blipFill>
        <p:spPr bwMode="auto">
          <a:xfrm>
            <a:off x="3048000" y="3448050"/>
            <a:ext cx="241935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 descr="\\.psf\Home\Documents\Arthrosurface\Archive Images\AAA Expert Opin Doc\PF Wave in MN\DSC0491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8" t="24026" r="16620" b="14285"/>
          <a:stretch>
            <a:fillRect/>
          </a:stretch>
        </p:blipFill>
        <p:spPr bwMode="auto">
          <a:xfrm>
            <a:off x="5962650" y="3429000"/>
            <a:ext cx="264795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4800" y="5410200"/>
            <a:ext cx="87661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  <a:ea typeface="+mn-ea"/>
              </a:rPr>
              <a:t>Comparison of Prosthetic  Designs </a:t>
            </a:r>
          </a:p>
          <a:p>
            <a:pPr>
              <a:defRPr/>
            </a:pPr>
            <a:r>
              <a:rPr lang="en-US" sz="1200" b="1" dirty="0">
                <a:latin typeface="+mn-lt"/>
                <a:ea typeface="+mn-ea"/>
              </a:rPr>
              <a:t>LEFT: Onlay PF Implant Adding 8mm CENTER and RIGHT: Inlay WAVE PF Implant without  facet height changes</a:t>
            </a: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</a:rPr>
              <a:t>Inlay </a:t>
            </a:r>
            <a:r>
              <a:rPr lang="en-US" sz="4000" dirty="0" err="1" smtClean="0">
                <a:ea typeface="+mj-ea"/>
              </a:rPr>
              <a:t>vs</a:t>
            </a:r>
            <a:r>
              <a:rPr lang="en-US" sz="4000" dirty="0" smtClean="0">
                <a:ea typeface="+mj-ea"/>
              </a:rPr>
              <a:t> </a:t>
            </a:r>
            <a:r>
              <a:rPr lang="en-US" sz="4000" dirty="0" err="1" smtClean="0">
                <a:ea typeface="+mj-ea"/>
              </a:rPr>
              <a:t>Onlay</a:t>
            </a:r>
            <a:r>
              <a:rPr lang="en-US" sz="4000" dirty="0" smtClean="0">
                <a:ea typeface="+mj-ea"/>
              </a:rPr>
              <a:t> Arthroplasty: Patellofemoral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81683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l"/>
            <a:r>
              <a:rPr lang="en-US" sz="4000" dirty="0" smtClean="0"/>
              <a:t>PFA- </a:t>
            </a:r>
            <a:r>
              <a:rPr lang="en-US" sz="3600" dirty="0" smtClean="0"/>
              <a:t>Inlay Resurfacing </a:t>
            </a:r>
            <a:endParaRPr lang="en-US" sz="3600" dirty="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38200"/>
            <a:ext cx="3810000" cy="4876800"/>
          </a:xfrm>
        </p:spPr>
        <p:txBody>
          <a:bodyPr/>
          <a:lstStyle/>
          <a:p>
            <a:r>
              <a:rPr lang="en-US" sz="2400" dirty="0" smtClean="0"/>
              <a:t>Trochlea alone </a:t>
            </a:r>
            <a:r>
              <a:rPr lang="en-US" sz="2400" b="1" dirty="0" smtClean="0"/>
              <a:t>or</a:t>
            </a:r>
            <a:r>
              <a:rPr lang="en-US" sz="2400" dirty="0" smtClean="0"/>
              <a:t> Bipolar </a:t>
            </a:r>
            <a:endParaRPr lang="en-US" sz="2400" dirty="0"/>
          </a:p>
          <a:p>
            <a:r>
              <a:rPr lang="en-US" sz="2400" dirty="0" smtClean="0"/>
              <a:t>Traditional, historic </a:t>
            </a:r>
            <a:r>
              <a:rPr lang="en-US" sz="2400" dirty="0"/>
              <a:t>prostheses limited success and rarely used</a:t>
            </a:r>
          </a:p>
          <a:p>
            <a:r>
              <a:rPr lang="en-US" sz="2400" dirty="0" smtClean="0"/>
              <a:t>Inlay device allows for concurrent re-alignment easily, as no overstuffing</a:t>
            </a:r>
          </a:p>
          <a:p>
            <a:r>
              <a:rPr lang="en-US" sz="2400" dirty="0" smtClean="0"/>
              <a:t>Inlay device can handle very advanced PF DJD and morphologic variability</a:t>
            </a:r>
          </a:p>
          <a:p>
            <a:r>
              <a:rPr lang="en-US" sz="2400" dirty="0" smtClean="0"/>
              <a:t>Hypoplastic, aplastic trochlea can be given concavity</a:t>
            </a:r>
            <a:endParaRPr lang="en-US" sz="2400" dirty="0"/>
          </a:p>
        </p:txBody>
      </p:sp>
      <p:pic>
        <p:nvPicPr>
          <p:cNvPr id="184324" name="Picture 4" descr="ServeImage;jsessionid=DraZay2C1a76QYA8uM24KzSmPCxt2HhUyRlOA7ZZhHcz80kId14P!-1213525936!-949856144!9001!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953000" y="533400"/>
            <a:ext cx="3429000" cy="2757691"/>
          </a:xfrm>
          <a:noFill/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91200" y="2743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Traditional PFA</a:t>
            </a:r>
            <a:endParaRPr lang="en-US" b="1" dirty="0"/>
          </a:p>
        </p:txBody>
      </p:sp>
      <p:pic>
        <p:nvPicPr>
          <p:cNvPr id="2" name="Picture 1" descr="Screen Shot 2016-05-04 at 9.32.0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66153" r="61508"/>
          <a:stretch/>
        </p:blipFill>
        <p:spPr>
          <a:xfrm>
            <a:off x="4359751" y="3962400"/>
            <a:ext cx="4207061" cy="2653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59552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Inlay PFA- FTG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0928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381000"/>
            <a:ext cx="7132320" cy="233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2440" y="3750945"/>
            <a:ext cx="8366760" cy="2400657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mplant design </a:t>
            </a:r>
            <a:r>
              <a:rPr lang="en-US" sz="2400" dirty="0" err="1" smtClean="0">
                <a:latin typeface="+mn-lt"/>
              </a:rPr>
              <a:t>reapproximates</a:t>
            </a:r>
            <a:r>
              <a:rPr lang="en-US" sz="2400" dirty="0" smtClean="0">
                <a:latin typeface="+mn-lt"/>
              </a:rPr>
              <a:t> anatomy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>
                <a:latin typeface="+mn-lt"/>
              </a:rPr>
              <a:t>N</a:t>
            </a:r>
            <a:r>
              <a:rPr lang="en-US" sz="2400" dirty="0" smtClean="0">
                <a:latin typeface="+mn-lt"/>
              </a:rPr>
              <a:t>ormalizes </a:t>
            </a:r>
            <a:r>
              <a:rPr lang="en-US" sz="2400" dirty="0" err="1" smtClean="0">
                <a:latin typeface="+mn-lt"/>
              </a:rPr>
              <a:t>patellofemoral</a:t>
            </a:r>
            <a:r>
              <a:rPr lang="en-US" sz="2400" dirty="0" smtClean="0">
                <a:latin typeface="+mn-lt"/>
              </a:rPr>
              <a:t> surface and knee contact pressures."</a:t>
            </a:r>
            <a:endParaRPr lang="en-US" sz="1200" i="1" dirty="0" smtClean="0">
              <a:latin typeface="+mn-lt"/>
              <a:cs typeface="Times New Roman" pitchFamily="18" charset="0"/>
            </a:endParaRPr>
          </a:p>
          <a:p>
            <a:pPr algn="r"/>
            <a:endParaRPr lang="en-US" sz="1200" i="1" dirty="0" smtClean="0">
              <a:latin typeface="+mn-lt"/>
              <a:cs typeface="Times New Roman" pitchFamily="18" charset="0"/>
            </a:endParaRPr>
          </a:p>
          <a:p>
            <a:pPr algn="r"/>
            <a:r>
              <a:rPr lang="en-US" sz="1600" i="1" dirty="0" smtClean="0">
                <a:latin typeface="+mn-lt"/>
                <a:cs typeface="Times New Roman" pitchFamily="18" charset="0"/>
              </a:rPr>
              <a:t>Provencher M, </a:t>
            </a:r>
            <a:r>
              <a:rPr lang="en-US" sz="1600" i="1" dirty="0" err="1" smtClean="0">
                <a:latin typeface="+mn-lt"/>
                <a:cs typeface="Times New Roman" pitchFamily="18" charset="0"/>
              </a:rPr>
              <a:t>Ghodadra</a:t>
            </a:r>
            <a:r>
              <a:rPr lang="en-US" sz="1600" i="1" dirty="0" smtClean="0">
                <a:latin typeface="+mn-lt"/>
                <a:cs typeface="Times New Roman" pitchFamily="18" charset="0"/>
              </a:rPr>
              <a:t> N, Verma N, Cole BJ, Zaire S, </a:t>
            </a:r>
            <a:r>
              <a:rPr lang="en-US" sz="1600" i="1" dirty="0" err="1" smtClean="0">
                <a:latin typeface="+mn-lt"/>
                <a:cs typeface="Times New Roman" pitchFamily="18" charset="0"/>
              </a:rPr>
              <a:t>Shewman</a:t>
            </a:r>
            <a:r>
              <a:rPr lang="en-US" sz="1600" i="1" dirty="0" smtClean="0">
                <a:latin typeface="+mn-lt"/>
                <a:cs typeface="Times New Roman" pitchFamily="18" charset="0"/>
              </a:rPr>
              <a:t> E, Bach B. </a:t>
            </a:r>
          </a:p>
          <a:p>
            <a:pPr algn="r"/>
            <a:r>
              <a:rPr lang="en-US" sz="1600" i="1" dirty="0" smtClean="0">
                <a:latin typeface="+mn-lt"/>
                <a:cs typeface="Times New Roman" pitchFamily="18" charset="0"/>
              </a:rPr>
              <a:t>Patellofemoral Kinematics After Limited Resurfacing of the Trochlea. </a:t>
            </a:r>
          </a:p>
          <a:p>
            <a:pPr algn="r"/>
            <a:r>
              <a:rPr lang="en-US" sz="1600" i="1" dirty="0" smtClean="0">
                <a:latin typeface="+mn-lt"/>
                <a:cs typeface="Times New Roman" pitchFamily="18" charset="0"/>
              </a:rPr>
              <a:t>J Knee Surg. 2009;22:310-316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  <p:pic>
        <p:nvPicPr>
          <p:cNvPr id="11266" name="Picture 2" descr="\\.psf\Home\Documents\Arthrosurface\CLINOPs\Publications\Journals\Journal Covers\jks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9601" y="1828800"/>
            <a:ext cx="789053" cy="1066799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29400" y="2633142"/>
            <a:ext cx="2255520" cy="153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24600" y="685800"/>
            <a:ext cx="2541373" cy="194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7835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Char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37942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8"/>
          <p:cNvSpPr txBox="1">
            <a:spLocks noChangeArrowheads="1"/>
          </p:cNvSpPr>
          <p:nvPr/>
        </p:nvSpPr>
        <p:spPr bwMode="auto">
          <a:xfrm>
            <a:off x="1143000" y="5638800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/>
              <a:t>van der </a:t>
            </a:r>
            <a:r>
              <a:rPr lang="en-US" i="1" dirty="0" err="1"/>
              <a:t>Merwe</a:t>
            </a:r>
            <a:r>
              <a:rPr lang="en-US" i="1" dirty="0"/>
              <a:t> et al. </a:t>
            </a:r>
            <a:r>
              <a:rPr lang="en-US" i="1" dirty="0" err="1"/>
              <a:t>Patellofemoral</a:t>
            </a:r>
            <a:r>
              <a:rPr lang="en-US" i="1" dirty="0"/>
              <a:t> Study Group Meeting 2011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152400"/>
            <a:ext cx="8610600" cy="914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1"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Inlay Arthroplasty: Patellofemoral</a:t>
            </a:r>
            <a:endParaRPr kumimoji="1" lang="en-US" sz="4000" kern="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333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Trochlear Implants  </a:t>
            </a:r>
            <a:br>
              <a:rPr lang="en-US" sz="4000"/>
            </a:br>
            <a:r>
              <a:rPr lang="en-US" sz="4000" i="1"/>
              <a:t>Variety of Geometry</a:t>
            </a:r>
          </a:p>
        </p:txBody>
      </p:sp>
      <p:pic>
        <p:nvPicPr>
          <p:cNvPr id="246787" name="Picture 3" descr="P31500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Patellar Implants</a:t>
            </a:r>
            <a:br>
              <a:rPr lang="en-US" sz="4000"/>
            </a:br>
            <a:r>
              <a:rPr lang="en-US" sz="4000" i="1"/>
              <a:t>Variety of Sizes/Shapes, Cemented</a:t>
            </a:r>
            <a:endParaRPr lang="en-US" sz="4000"/>
          </a:p>
        </p:txBody>
      </p:sp>
      <p:pic>
        <p:nvPicPr>
          <p:cNvPr id="247811" name="Picture 3" descr="P315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noFill/>
          <a:ln w="38100">
            <a:solidFill>
              <a:schemeClr val="tx1"/>
            </a:solidFill>
          </a:ln>
        </p:spPr>
      </p:pic>
      <p:pic>
        <p:nvPicPr>
          <p:cNvPr id="247812" name="Picture 4" descr="P3150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562"/>
            <a:ext cx="5029200" cy="1143000"/>
          </a:xfrm>
        </p:spPr>
        <p:txBody>
          <a:bodyPr/>
          <a:lstStyle/>
          <a:p>
            <a:r>
              <a:rPr lang="en-US" dirty="0" smtClean="0"/>
              <a:t>Our original case </a:t>
            </a:r>
            <a:endParaRPr lang="en-US" dirty="0"/>
          </a:p>
        </p:txBody>
      </p:sp>
      <p:pic>
        <p:nvPicPr>
          <p:cNvPr id="5" name="Content Placeholder 4" descr="IM-0001-0001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2" r="59209" b="5826"/>
          <a:stretch/>
        </p:blipFill>
        <p:spPr>
          <a:xfrm>
            <a:off x="152400" y="1447800"/>
            <a:ext cx="3750190" cy="3276600"/>
          </a:xfrm>
        </p:spPr>
      </p:pic>
      <p:pic>
        <p:nvPicPr>
          <p:cNvPr id="6" name="Content Placeholder 5" descr="IMG_011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-3986" r="-60" b="-1966"/>
          <a:stretch/>
        </p:blipFill>
        <p:spPr>
          <a:xfrm>
            <a:off x="4191000" y="1219201"/>
            <a:ext cx="4191000" cy="2944948"/>
          </a:xfrm>
        </p:spPr>
      </p:pic>
      <p:pic>
        <p:nvPicPr>
          <p:cNvPr id="7" name="Picture 6" descr="IMG_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3" y="4267200"/>
            <a:ext cx="419946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870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15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-3082" r="9575" b="672"/>
          <a:stretch/>
        </p:blipFill>
        <p:spPr>
          <a:xfrm>
            <a:off x="152400" y="228600"/>
            <a:ext cx="4635368" cy="3962400"/>
          </a:xfrm>
        </p:spPr>
      </p:pic>
      <p:pic>
        <p:nvPicPr>
          <p:cNvPr id="6" name="Content Placeholder 5" descr="IMG_014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r="24904" b="10020"/>
          <a:stretch/>
        </p:blipFill>
        <p:spPr>
          <a:xfrm>
            <a:off x="5029200" y="152400"/>
            <a:ext cx="4038600" cy="4072467"/>
          </a:xfrm>
        </p:spPr>
      </p:pic>
      <p:pic>
        <p:nvPicPr>
          <p:cNvPr id="7" name="Picture 6" descr="IMG_01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r="14418"/>
          <a:stretch/>
        </p:blipFill>
        <p:spPr>
          <a:xfrm>
            <a:off x="4953000" y="3378028"/>
            <a:ext cx="3670906" cy="32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233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Cartilage Restoration and Joint Resurfacing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A wide realm between…..</a:t>
            </a:r>
          </a:p>
        </p:txBody>
      </p:sp>
      <p:pic>
        <p:nvPicPr>
          <p:cNvPr id="25603" name="Picture 3" descr="L_DUC0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noFill/>
          <a:ln w="38100">
            <a:solidFill>
              <a:schemeClr val="tx1"/>
            </a:solidFill>
          </a:ln>
        </p:spPr>
      </p:pic>
      <p:pic>
        <p:nvPicPr>
          <p:cNvPr id="25604" name="Picture 4" descr="DSC_0047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4"/>
          <a:stretch/>
        </p:blipFill>
        <p:spPr>
          <a:xfrm>
            <a:off x="4953000" y="1600200"/>
            <a:ext cx="3936360" cy="4564251"/>
          </a:xfrm>
          <a:noFill/>
          <a:ln w="38100">
            <a:solidFill>
              <a:schemeClr val="tx1"/>
            </a:solidFill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066800" y="4419600"/>
            <a:ext cx="2819400" cy="990600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Arthroscopic 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debridement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</a:t>
            </a:r>
            <a:endParaRPr lang="en-US" dirty="0"/>
          </a:p>
        </p:txBody>
      </p:sp>
      <p:pic>
        <p:nvPicPr>
          <p:cNvPr id="5" name="Content Placeholder 4" descr="IMG_018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-3454" r="17280" b="1228"/>
          <a:stretch/>
        </p:blipFill>
        <p:spPr>
          <a:xfrm>
            <a:off x="228600" y="1828800"/>
            <a:ext cx="4304128" cy="3672856"/>
          </a:xfrm>
        </p:spPr>
      </p:pic>
      <p:pic>
        <p:nvPicPr>
          <p:cNvPr id="6" name="Content Placeholder 5" descr="IMG_019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-99664" r="13836" b="433"/>
          <a:stretch/>
        </p:blipFill>
        <p:spPr>
          <a:xfrm>
            <a:off x="4648200" y="-914400"/>
            <a:ext cx="4387739" cy="6224210"/>
          </a:xfrm>
        </p:spPr>
      </p:pic>
    </p:spTree>
    <p:extLst>
      <p:ext uri="{BB962C8B-B14F-4D97-AF65-F5344CB8AC3E}">
        <p14:creationId xmlns:p14="http://schemas.microsoft.com/office/powerpoint/2010/main" val="199058544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op. </a:t>
            </a:r>
            <a:br>
              <a:rPr lang="en-US" dirty="0" smtClean="0"/>
            </a:br>
            <a:r>
              <a:rPr lang="en-US" sz="3200" dirty="0" smtClean="0"/>
              <a:t>3 yrs. Full ROM, VAS pain 0-2 with activities. </a:t>
            </a:r>
            <a:endParaRPr lang="en-US" dirty="0"/>
          </a:p>
        </p:txBody>
      </p:sp>
      <p:pic>
        <p:nvPicPr>
          <p:cNvPr id="5" name="Content Placeholder 4" descr="Screen Shot 2016-05-04 at 9.33.15 A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8" r="46981"/>
          <a:stretch/>
        </p:blipFill>
        <p:spPr>
          <a:xfrm>
            <a:off x="1524000" y="1752600"/>
            <a:ext cx="2227943" cy="4525963"/>
          </a:xfrm>
        </p:spPr>
      </p:pic>
      <p:pic>
        <p:nvPicPr>
          <p:cNvPr id="6" name="Content Placeholder 5" descr="Screen Shot 2016-05-04 at 9.31.25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r="1597"/>
          <a:stretch>
            <a:fillRect/>
          </a:stretch>
        </p:blipFill>
        <p:spPr>
          <a:xfrm>
            <a:off x="4800600" y="1524000"/>
            <a:ext cx="2438400" cy="2732657"/>
          </a:xfrm>
        </p:spPr>
      </p:pic>
      <p:pic>
        <p:nvPicPr>
          <p:cNvPr id="7" name="Picture 6" descr="Screen Shot 2016-05-04 at 9.32.0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t="28162" r="46957"/>
          <a:stretch/>
        </p:blipFill>
        <p:spPr>
          <a:xfrm>
            <a:off x="4572000" y="4343400"/>
            <a:ext cx="386863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7286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Inlay allows ample room for</a:t>
            </a:r>
            <a:br>
              <a:rPr lang="en-US" sz="3600" dirty="0" smtClean="0"/>
            </a:br>
            <a:r>
              <a:rPr lang="en-US" sz="3600" dirty="0" smtClean="0"/>
              <a:t> other procedures ( ACL reconstruction)</a:t>
            </a:r>
            <a:endParaRPr lang="en-US" sz="3600" dirty="0"/>
          </a:p>
        </p:txBody>
      </p:sp>
      <p:pic>
        <p:nvPicPr>
          <p:cNvPr id="25" name="Content Placeholder 24" descr="pre yoshi.jpg"/>
          <p:cNvPicPr>
            <a:picLocks noGrp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Content Placeholder 25" descr="post yoshi.jpg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955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4000" dirty="0" smtClean="0"/>
              <a:t>Technical Failure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38 yr old 9 mos post op -  no pain relief from </a:t>
            </a:r>
            <a:r>
              <a:rPr lang="en-US" sz="2400" dirty="0" err="1" smtClean="0"/>
              <a:t>unipolar</a:t>
            </a:r>
            <a:r>
              <a:rPr lang="en-US" sz="2400" dirty="0" smtClean="0"/>
              <a:t> UniCAP</a:t>
            </a:r>
            <a:br>
              <a:rPr lang="en-US" sz="2400" dirty="0" smtClean="0"/>
            </a:br>
            <a:r>
              <a:rPr lang="en-US" sz="2400" dirty="0" err="1" smtClean="0"/>
              <a:t>synovitis</a:t>
            </a:r>
            <a:r>
              <a:rPr lang="en-US" sz="2400" dirty="0" smtClean="0"/>
              <a:t>, cartilage debris, </a:t>
            </a:r>
            <a:r>
              <a:rPr lang="en-US" sz="2400" dirty="0" err="1" smtClean="0"/>
              <a:t>UniCAPproud</a:t>
            </a:r>
            <a:r>
              <a:rPr lang="en-US" sz="2400" dirty="0" smtClean="0"/>
              <a:t>, tibial wear, FTG defect</a:t>
            </a:r>
            <a:br>
              <a:rPr lang="en-US" sz="2400" dirty="0" smtClean="0"/>
            </a:br>
            <a:endParaRPr lang="en-US" dirty="0"/>
          </a:p>
        </p:txBody>
      </p:sp>
      <p:pic>
        <p:nvPicPr>
          <p:cNvPr id="11" name="Content Placeholder 10" descr="IMG_001.jpg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Content Placeholder 7" descr="IMG_004.jpg"/>
          <p:cNvPicPr>
            <a:picLocks noGrp="1" noChangeAspect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Content Placeholder 8" descr="IMG_003.jpg"/>
          <p:cNvPicPr>
            <a:picLocks noGrp="1" noChangeAspect="1"/>
          </p:cNvPicPr>
          <p:nvPr>
            <p:ph sz="quarter" idx="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Content Placeholder 11" descr="IMG_011.jpg"/>
          <p:cNvPicPr>
            <a:picLocks noGrp="1" noChangeAspect="1"/>
          </p:cNvPicPr>
          <p:nvPr>
            <p:ph sz="quarter" idx="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Failure</a:t>
            </a:r>
            <a:br>
              <a:rPr lang="en-US" dirty="0" smtClean="0"/>
            </a:br>
            <a:r>
              <a:rPr lang="en-US" sz="2800" dirty="0" smtClean="0"/>
              <a:t>“normal” fibrous overgrowth, </a:t>
            </a:r>
            <a:r>
              <a:rPr lang="en-US" sz="2800" dirty="0" err="1" smtClean="0"/>
              <a:t>asymetric</a:t>
            </a:r>
            <a:r>
              <a:rPr lang="en-US" sz="2800" dirty="0" smtClean="0"/>
              <a:t>, proud</a:t>
            </a:r>
            <a:endParaRPr lang="en-US" dirty="0"/>
          </a:p>
        </p:txBody>
      </p:sp>
      <p:pic>
        <p:nvPicPr>
          <p:cNvPr id="7" name="Content Placeholder 6" descr="IMG_012.jpg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Content Placeholder 7" descr="IMG_015.jpg"/>
          <p:cNvPicPr>
            <a:picLocks noGrp="1" noChangeAspect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Content Placeholder 8" descr="IMG_017.jpg"/>
          <p:cNvPicPr>
            <a:picLocks noGrp="1" noChangeAspect="1"/>
          </p:cNvPicPr>
          <p:nvPr>
            <p:ph sz="quarter" idx="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Content Placeholder 9" descr="IMG_019.jpg"/>
          <p:cNvPicPr>
            <a:picLocks noGrp="1" noChangeAspect="1"/>
          </p:cNvPicPr>
          <p:nvPr>
            <p:ph sz="quarter" idx="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UniCAP removal- revision to UKA</a:t>
            </a:r>
            <a:endParaRPr lang="en-US" dirty="0"/>
          </a:p>
        </p:txBody>
      </p:sp>
      <p:pic>
        <p:nvPicPr>
          <p:cNvPr id="7" name="Content Placeholder 6" descr="IMG_022.jpg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Content Placeholder 7" descr="IMG_023.jpg"/>
          <p:cNvPicPr>
            <a:picLocks noGrp="1" noChangeAspect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Content Placeholder 8" descr="IMG_024.jpg"/>
          <p:cNvPicPr>
            <a:picLocks noGrp="1" noChangeAspect="1"/>
          </p:cNvPicPr>
          <p:nvPr>
            <p:ph sz="quarter" idx="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Content Placeholder 11" descr="IMG_033.jpg"/>
          <p:cNvPicPr>
            <a:picLocks noGrp="1" noChangeAspect="1"/>
          </p:cNvPicPr>
          <p:nvPr>
            <p:ph sz="quarter" idx="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“Ideal” First Patient for Inlay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495800" cy="4525963"/>
          </a:xfrm>
        </p:spPr>
        <p:txBody>
          <a:bodyPr/>
          <a:lstStyle/>
          <a:p>
            <a:r>
              <a:rPr lang="en-US" dirty="0" smtClean="0"/>
              <a:t>30-60 yrs</a:t>
            </a:r>
          </a:p>
          <a:p>
            <a:r>
              <a:rPr lang="en-US" dirty="0" smtClean="0"/>
              <a:t>Nearly normal alignment</a:t>
            </a:r>
          </a:p>
          <a:p>
            <a:r>
              <a:rPr lang="en-US" dirty="0" smtClean="0"/>
              <a:t>Biologics not indicated</a:t>
            </a:r>
          </a:p>
          <a:p>
            <a:r>
              <a:rPr lang="en-US" dirty="0" err="1" smtClean="0"/>
              <a:t>Unicompartmental</a:t>
            </a:r>
            <a:r>
              <a:rPr lang="en-US" dirty="0" smtClean="0"/>
              <a:t> disease (III </a:t>
            </a:r>
            <a:r>
              <a:rPr lang="en-US" dirty="0" err="1" smtClean="0"/>
              <a:t>b,c</a:t>
            </a:r>
            <a:r>
              <a:rPr lang="en-US" dirty="0" smtClean="0"/>
              <a:t> or IV)</a:t>
            </a:r>
          </a:p>
          <a:p>
            <a:r>
              <a:rPr lang="en-US" dirty="0" smtClean="0"/>
              <a:t>“Staging” Scope or scope photos  </a:t>
            </a:r>
            <a:endParaRPr lang="en-US" dirty="0"/>
          </a:p>
        </p:txBody>
      </p:sp>
      <p:pic>
        <p:nvPicPr>
          <p:cNvPr id="7" name="Content Placeholder 6" descr="billede 1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447800"/>
            <a:ext cx="3527026" cy="4937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143000"/>
          </a:xfrm>
        </p:spPr>
        <p:txBody>
          <a:bodyPr/>
          <a:lstStyle/>
          <a:p>
            <a:r>
              <a:rPr lang="en-US" sz="4000" dirty="0" smtClean="0"/>
              <a:t>Managing Utilization </a:t>
            </a:r>
            <a:br>
              <a:rPr lang="en-US" sz="4000" dirty="0" smtClean="0"/>
            </a:br>
            <a:r>
              <a:rPr lang="en-US" sz="4000" dirty="0" smtClean="0"/>
              <a:t>…..facilitating planning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1143000"/>
            <a:ext cx="4419600" cy="4525963"/>
          </a:xfrm>
        </p:spPr>
        <p:txBody>
          <a:bodyPr/>
          <a:lstStyle/>
          <a:p>
            <a:r>
              <a:rPr lang="en-US" sz="2400" dirty="0" smtClean="0"/>
              <a:t>Arthroscopic images are extremely helpful, if not critical </a:t>
            </a:r>
          </a:p>
          <a:p>
            <a:r>
              <a:rPr lang="en-US" sz="2400" dirty="0" smtClean="0"/>
              <a:t>Chondral Fissures are key issue, cannot differentiate statically  between stable and unstable grade III lesions…. </a:t>
            </a:r>
          </a:p>
          <a:p>
            <a:r>
              <a:rPr lang="en-US" sz="2400" dirty="0" smtClean="0"/>
              <a:t>MRI – 3T Fat Suppressed Fast Spin Echo, cartilage sequences </a:t>
            </a:r>
          </a:p>
          <a:p>
            <a:r>
              <a:rPr lang="en-US" sz="2400" dirty="0" smtClean="0"/>
              <a:t>Have multiple surgical  options available- difficult or expensive</a:t>
            </a:r>
          </a:p>
          <a:p>
            <a:r>
              <a:rPr lang="en-US" sz="2400" dirty="0" smtClean="0"/>
              <a:t>Role for in-office diagnostic arthroscopy??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Anderson- Darren- 2-3-1969- DX From 5-18-2010 S0 I0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3505200"/>
            <a:ext cx="3581400" cy="29339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Screen Shot 2016-03-17 at 2.30.24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1219200"/>
            <a:ext cx="2965492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906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pPr algn="l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b="1" dirty="0" smtClean="0"/>
              <a:t>SHOULDER RESURFACING</a:t>
            </a:r>
            <a:br>
              <a:rPr lang="en-US" b="1" dirty="0" smtClean="0"/>
            </a:br>
            <a:endParaRPr lang="en-US" b="1" i="1" dirty="0"/>
          </a:p>
        </p:txBody>
      </p:sp>
      <p:pic>
        <p:nvPicPr>
          <p:cNvPr id="12" name="Content Placeholder 11" descr="kendallaltanyd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t="2443" b="2120"/>
          <a:stretch/>
        </p:blipFill>
        <p:spPr>
          <a:xfrm>
            <a:off x="4077368" y="1828800"/>
            <a:ext cx="4761832" cy="340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1493837"/>
            <a:ext cx="4495800" cy="45259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Focal </a:t>
            </a:r>
            <a:r>
              <a:rPr lang="en-US" dirty="0" smtClean="0"/>
              <a:t>Defects</a:t>
            </a:r>
          </a:p>
          <a:p>
            <a:pPr>
              <a:buFont typeface="Arial"/>
              <a:buChar char="•"/>
            </a:pPr>
            <a:r>
              <a:rPr lang="en-US" dirty="0" smtClean="0"/>
              <a:t>AVN</a:t>
            </a:r>
          </a:p>
          <a:p>
            <a:pPr>
              <a:buFont typeface="Arial"/>
              <a:buChar char="•"/>
            </a:pPr>
            <a:r>
              <a:rPr lang="en-US" dirty="0" smtClean="0"/>
              <a:t>Instability Defects </a:t>
            </a:r>
          </a:p>
          <a:p>
            <a:pPr>
              <a:buFont typeface="Arial"/>
              <a:buChar char="•"/>
            </a:pPr>
            <a:r>
              <a:rPr lang="en-US" dirty="0" smtClean="0"/>
              <a:t>Post Traumatic </a:t>
            </a:r>
            <a:r>
              <a:rPr lang="en-US" dirty="0" err="1" smtClean="0"/>
              <a:t>Arthrosis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Osteoarthritis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eorgia" charset="0"/>
              </a:rPr>
              <a:t>AVN-Operative</a:t>
            </a:r>
          </a:p>
        </p:txBody>
      </p:sp>
      <p:pic>
        <p:nvPicPr>
          <p:cNvPr id="58371" name="Picture 9" descr="P601053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47800"/>
            <a:ext cx="3048000" cy="2286000"/>
          </a:xfrm>
          <a:noFill/>
        </p:spPr>
      </p:pic>
      <p:pic>
        <p:nvPicPr>
          <p:cNvPr id="58372" name="Picture 10" descr="P601054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0"/>
            <a:ext cx="3048000" cy="2286000"/>
          </a:xfrm>
          <a:noFill/>
        </p:spPr>
      </p:pic>
      <p:pic>
        <p:nvPicPr>
          <p:cNvPr id="58373" name="Picture 11" descr="Kinney poost op axillar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371600"/>
            <a:ext cx="2560638" cy="2530475"/>
          </a:xfrm>
          <a:noFill/>
        </p:spPr>
      </p:pic>
      <p:pic>
        <p:nvPicPr>
          <p:cNvPr id="58374" name="Picture 12" descr="Post op ap Kinne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3886200"/>
            <a:ext cx="2560638" cy="2378075"/>
          </a:xfrm>
          <a:noFill/>
        </p:spPr>
      </p:pic>
    </p:spTree>
    <p:extLst>
      <p:ext uri="{BB962C8B-B14F-4D97-AF65-F5344CB8AC3E}">
        <p14:creationId xmlns:p14="http://schemas.microsoft.com/office/powerpoint/2010/main" val="3870007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39825"/>
          </a:xfrm>
        </p:spPr>
        <p:txBody>
          <a:bodyPr/>
          <a:lstStyle/>
          <a:p>
            <a:r>
              <a:rPr lang="en-US" sz="4000" b="1" i="1" dirty="0"/>
              <a:t>Theme</a:t>
            </a:r>
            <a:r>
              <a:rPr lang="en-US" sz="4000" dirty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b="1" i="1" dirty="0" smtClean="0"/>
              <a:t>Cartilage Restoration and Joint Resurfacing</a:t>
            </a:r>
            <a:endParaRPr lang="en-US" sz="4000" b="1" i="1" dirty="0"/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4038600" cy="4530725"/>
          </a:xfrm>
        </p:spPr>
        <p:txBody>
          <a:bodyPr/>
          <a:lstStyle/>
          <a:p>
            <a:r>
              <a:rPr lang="en-US" sz="2400" dirty="0"/>
              <a:t>Spectrum of Pathology</a:t>
            </a:r>
          </a:p>
          <a:p>
            <a:r>
              <a:rPr lang="en-US" sz="2400" dirty="0"/>
              <a:t>Individualize according to the specific patient </a:t>
            </a:r>
          </a:p>
          <a:p>
            <a:r>
              <a:rPr lang="en-US" sz="2400" dirty="0"/>
              <a:t>Wide array of treatment options</a:t>
            </a:r>
          </a:p>
          <a:p>
            <a:r>
              <a:rPr lang="en-US" sz="2400" dirty="0"/>
              <a:t>Biologic Restoration in youth, when possible</a:t>
            </a:r>
          </a:p>
          <a:p>
            <a:r>
              <a:rPr lang="en-US" sz="2400" dirty="0"/>
              <a:t>Appropriate Minimally Invasive </a:t>
            </a:r>
            <a:r>
              <a:rPr lang="en-US" sz="2400" dirty="0" smtClean="0"/>
              <a:t>Prostheses</a:t>
            </a:r>
          </a:p>
          <a:p>
            <a:r>
              <a:rPr lang="en-US" sz="2400" dirty="0" smtClean="0"/>
              <a:t>Continually incorporating new technologies </a:t>
            </a:r>
            <a:endParaRPr lang="en-US" sz="2400" dirty="0"/>
          </a:p>
        </p:txBody>
      </p:sp>
      <p:pic>
        <p:nvPicPr>
          <p:cNvPr id="3" name="Content Placeholder 2" descr="006.bmp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1295400"/>
            <a:ext cx="4044576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0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4419600"/>
            <a:ext cx="1971675" cy="2057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IMG01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4200" y="4267200"/>
            <a:ext cx="1679787" cy="2362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6172200" y="5105400"/>
            <a:ext cx="1066800" cy="1588"/>
          </a:xfrm>
          <a:prstGeom prst="straightConnector1">
            <a:avLst/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  <a:ln w="9525"/>
          <a:effectLst>
            <a:outerShdw blurRad="63500" dist="254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1587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sz="2400" dirty="0">
                <a:solidFill>
                  <a:srgbClr val="000000"/>
                </a:solidFill>
              </a:rPr>
              <a:t>Left Locked Post Dislocation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59396" name="Picture 9" descr="DSC01245_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438400"/>
            <a:ext cx="2435225" cy="1828800"/>
          </a:xfrm>
          <a:noFill/>
        </p:spPr>
      </p:pic>
      <p:pic>
        <p:nvPicPr>
          <p:cNvPr id="59397" name="Picture 10" descr="DSC01247_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787571"/>
            <a:ext cx="3200400" cy="2403429"/>
          </a:xfrm>
          <a:noFill/>
        </p:spPr>
      </p:pic>
      <p:sp>
        <p:nvSpPr>
          <p:cNvPr id="9113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ea typeface="+mj-ea"/>
              </a:rPr>
              <a:t>Humeral Head Defects</a:t>
            </a:r>
            <a:r>
              <a:rPr lang="en-US" sz="4000" dirty="0">
                <a:ea typeface="+mj-ea"/>
              </a:rPr>
              <a:t/>
            </a:r>
            <a:br>
              <a:rPr lang="en-US" sz="4000" dirty="0">
                <a:ea typeface="+mj-ea"/>
              </a:rPr>
            </a:br>
            <a:r>
              <a:rPr lang="en-US" sz="4000" b="1" dirty="0">
                <a:ea typeface="+mj-ea"/>
              </a:rPr>
              <a:t>Reverse Hill </a:t>
            </a:r>
            <a:r>
              <a:rPr lang="en-US" sz="4000" b="1" dirty="0" smtClean="0">
                <a:ea typeface="+mj-ea"/>
              </a:rPr>
              <a:t>Sachs</a:t>
            </a:r>
            <a:endParaRPr lang="en-US" sz="4000" b="1" dirty="0">
              <a:ea typeface="+mj-ea"/>
            </a:endParaRPr>
          </a:p>
        </p:txBody>
      </p:sp>
      <p:pic>
        <p:nvPicPr>
          <p:cNvPr id="59399" name="Picture 11" descr="cleveland l ax posto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4101804"/>
            <a:ext cx="2149475" cy="2222796"/>
          </a:xfrm>
          <a:noFill/>
        </p:spPr>
      </p:pic>
      <p:pic>
        <p:nvPicPr>
          <p:cNvPr id="59400" name="Picture 12" descr="cleveland sov post o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7438" y="4343400"/>
            <a:ext cx="1249362" cy="1828800"/>
          </a:xfrm>
          <a:noFill/>
        </p:spPr>
      </p:pic>
      <p:pic>
        <p:nvPicPr>
          <p:cNvPr id="59401" name="Picture 13" descr="cleveland ap postop L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2241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196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eorgia" charset="0"/>
              </a:rPr>
              <a:t>Degenerative Joint Disease</a:t>
            </a:r>
          </a:p>
        </p:txBody>
      </p:sp>
      <p:pic>
        <p:nvPicPr>
          <p:cNvPr id="61443" name="Picture 9" descr="Bryant AP preo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524000"/>
            <a:ext cx="2743200" cy="2201863"/>
          </a:xfrm>
          <a:noFill/>
        </p:spPr>
      </p:pic>
      <p:pic>
        <p:nvPicPr>
          <p:cNvPr id="61444" name="Picture 10" descr="Bryant Ax preo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524000"/>
            <a:ext cx="2743200" cy="2220913"/>
          </a:xfrm>
          <a:noFill/>
        </p:spPr>
      </p:pic>
      <p:pic>
        <p:nvPicPr>
          <p:cNvPr id="61445" name="Picture 11" descr="Bryant post a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3733800"/>
            <a:ext cx="2743200" cy="2286000"/>
          </a:xfrm>
          <a:noFill/>
        </p:spPr>
      </p:pic>
      <p:pic>
        <p:nvPicPr>
          <p:cNvPr id="61446" name="Picture 12" descr="Bryant post ax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3733800"/>
            <a:ext cx="2743200" cy="2470150"/>
          </a:xfrm>
          <a:noFill/>
        </p:spPr>
      </p:pic>
    </p:spTree>
    <p:extLst>
      <p:ext uri="{BB962C8B-B14F-4D97-AF65-F5344CB8AC3E}">
        <p14:creationId xmlns:p14="http://schemas.microsoft.com/office/powerpoint/2010/main" val="2883890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24384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Sweet SJ, Takara T, Ho L, Tibone JE.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791200" cy="5410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20 shoulders</a:t>
            </a:r>
          </a:p>
          <a:p>
            <a:pPr eaLnBrk="1" hangingPunct="1"/>
            <a:r>
              <a:rPr lang="en-US" sz="2800" dirty="0" smtClean="0"/>
              <a:t>Mean follow-up period 32.7 mo</a:t>
            </a:r>
          </a:p>
          <a:p>
            <a:pPr eaLnBrk="1" hangingPunct="1"/>
            <a:r>
              <a:rPr lang="en-US" sz="2800" dirty="0" smtClean="0"/>
              <a:t>ASES: 24.1 to 78.8</a:t>
            </a:r>
          </a:p>
          <a:p>
            <a:pPr eaLnBrk="1" hangingPunct="1"/>
            <a:r>
              <a:rPr lang="en-US" sz="2800" dirty="0" smtClean="0"/>
              <a:t>Simple Shoulder Test: 3.95 to 9.3</a:t>
            </a:r>
          </a:p>
          <a:p>
            <a:pPr eaLnBrk="1" hangingPunct="1"/>
            <a:r>
              <a:rPr lang="en-US" sz="2800" dirty="0" smtClean="0"/>
              <a:t>VAS pain: 8.2 to 2.1</a:t>
            </a:r>
          </a:p>
          <a:p>
            <a:pPr eaLnBrk="1" hangingPunct="1"/>
            <a:r>
              <a:rPr lang="en-US" sz="2800" dirty="0" smtClean="0"/>
              <a:t>Forward flexion: 100° to 129°</a:t>
            </a:r>
          </a:p>
          <a:p>
            <a:pPr eaLnBrk="1" hangingPunct="1"/>
            <a:r>
              <a:rPr lang="en-US" sz="2800" dirty="0" smtClean="0"/>
              <a:t>External rotation: 23° to 43° </a:t>
            </a:r>
          </a:p>
          <a:p>
            <a:pPr eaLnBrk="1" hangingPunct="1"/>
            <a:r>
              <a:rPr lang="en-US" sz="2800" dirty="0" smtClean="0"/>
              <a:t>(P &lt; .001 for all)</a:t>
            </a:r>
          </a:p>
          <a:p>
            <a:pPr eaLnBrk="1" hangingPunct="1"/>
            <a:r>
              <a:rPr lang="en-US" sz="2800" dirty="0" smtClean="0"/>
              <a:t>Patient shoulder self-assessment: 90% poor before surgery and improved to 75% good to excellent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37892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Primary partial humeral head resurfacing: Outcomes with the HemiCAP implant. </a:t>
            </a:r>
          </a:p>
          <a:p>
            <a:pPr eaLnBrk="1" hangingPunct="1"/>
            <a:r>
              <a:rPr lang="en-US" i="1" dirty="0" smtClean="0"/>
              <a:t>Am J Sports Med. 2015 Mar;43(3):579-87.</a:t>
            </a:r>
          </a:p>
        </p:txBody>
      </p:sp>
      <p:pic>
        <p:nvPicPr>
          <p:cNvPr id="37893" name="Picture 2" descr="The American Journal of Sports Medic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826125"/>
            <a:ext cx="25606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91200" y="228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Shoulder - OA</a:t>
            </a:r>
            <a:endParaRPr kumimoji="0" lang="en-US" sz="3200" i="0" u="none" strike="noStrike" kern="0" cap="none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09369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7975"/>
            <a:ext cx="8305800" cy="1139825"/>
          </a:xfrm>
        </p:spPr>
        <p:txBody>
          <a:bodyPr/>
          <a:lstStyle/>
          <a:p>
            <a:r>
              <a:rPr lang="en-US" sz="4000"/>
              <a:t> HemiCAP for RCT </a:t>
            </a:r>
            <a:br>
              <a:rPr lang="en-US" sz="4000"/>
            </a:br>
            <a:r>
              <a:rPr lang="en-US" sz="4000" b="1"/>
              <a:t>and</a:t>
            </a:r>
            <a:r>
              <a:rPr lang="en-US" sz="4000"/>
              <a:t> Osteoarthritis</a:t>
            </a:r>
          </a:p>
        </p:txBody>
      </p:sp>
      <p:pic>
        <p:nvPicPr>
          <p:cNvPr id="391171" name="Picture 3" descr="Jansen (2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1600200"/>
            <a:ext cx="3810000" cy="2857500"/>
          </a:xfrm>
          <a:noFill/>
          <a:ln w="28575">
            <a:solidFill>
              <a:schemeClr val="tx1"/>
            </a:solidFill>
          </a:ln>
        </p:spPr>
      </p:pic>
      <p:sp>
        <p:nvSpPr>
          <p:cNvPr id="391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743450"/>
            <a:ext cx="8229600" cy="1962150"/>
          </a:xfrm>
        </p:spPr>
        <p:txBody>
          <a:bodyPr/>
          <a:lstStyle/>
          <a:p>
            <a:r>
              <a:rPr lang="en-US" sz="2800"/>
              <a:t>73 y/o Male, Tennis player with a failed previous rotator cuff repair</a:t>
            </a:r>
          </a:p>
          <a:p>
            <a:r>
              <a:rPr lang="en-US" sz="2800"/>
              <a:t>Previous surgical findings of articular  disease</a:t>
            </a:r>
          </a:p>
        </p:txBody>
      </p:sp>
      <p:pic>
        <p:nvPicPr>
          <p:cNvPr id="391173" name="Picture 5" descr="Jansen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600200"/>
            <a:ext cx="3810000" cy="2857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P101028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17475"/>
            <a:ext cx="3733800" cy="3006725"/>
          </a:xfrm>
          <a:noFill/>
          <a:ln w="28575">
            <a:solidFill>
              <a:schemeClr val="tx1"/>
            </a:solidFill>
          </a:ln>
        </p:spPr>
      </p:pic>
      <p:pic>
        <p:nvPicPr>
          <p:cNvPr id="392195" name="Picture 3" descr="P101028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53000" y="58738"/>
            <a:ext cx="3886200" cy="3059112"/>
          </a:xfrm>
          <a:noFill/>
          <a:ln w="28575">
            <a:solidFill>
              <a:schemeClr val="tx1"/>
            </a:solidFill>
          </a:ln>
        </p:spPr>
      </p:pic>
      <p:pic>
        <p:nvPicPr>
          <p:cNvPr id="392196" name="Picture 4" descr="P10103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81000" y="3355975"/>
            <a:ext cx="3733800" cy="3349625"/>
          </a:xfrm>
          <a:noFill/>
          <a:ln w="28575">
            <a:solidFill>
              <a:schemeClr val="tx1"/>
            </a:solidFill>
          </a:ln>
        </p:spPr>
      </p:pic>
      <p:pic>
        <p:nvPicPr>
          <p:cNvPr id="392197" name="Picture 5" descr="P101030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P101030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381000"/>
            <a:ext cx="4114800" cy="3087688"/>
          </a:xfrm>
          <a:noFill/>
          <a:ln w="28575">
            <a:solidFill>
              <a:schemeClr val="tx1"/>
            </a:solidFill>
          </a:ln>
        </p:spPr>
      </p:pic>
      <p:pic>
        <p:nvPicPr>
          <p:cNvPr id="393219" name="Picture 3" descr="P10103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381000"/>
            <a:ext cx="4191000" cy="3124200"/>
          </a:xfrm>
          <a:noFill/>
          <a:ln w="28575">
            <a:solidFill>
              <a:schemeClr val="tx1"/>
            </a:solidFill>
          </a:ln>
        </p:spPr>
      </p:pic>
      <p:pic>
        <p:nvPicPr>
          <p:cNvPr id="393220" name="Picture 4" descr="P10103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3692525"/>
            <a:ext cx="4114800" cy="2914650"/>
          </a:xfrm>
          <a:noFill/>
          <a:ln w="28575">
            <a:solidFill>
              <a:schemeClr val="tx1"/>
            </a:solidFill>
          </a:ln>
        </p:spPr>
      </p:pic>
      <p:pic>
        <p:nvPicPr>
          <p:cNvPr id="393221" name="Picture 5" descr="P101032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0188" y="3810000"/>
            <a:ext cx="2919412" cy="2189163"/>
          </a:xfr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4" name="Picture 4" descr="Jansen (3)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457200"/>
            <a:ext cx="4089400" cy="3067050"/>
          </a:xfrm>
          <a:noFill/>
          <a:ln w="28575">
            <a:solidFill>
              <a:schemeClr val="tx1"/>
            </a:solidFill>
          </a:ln>
        </p:spPr>
      </p:pic>
      <p:pic>
        <p:nvPicPr>
          <p:cNvPr id="394243" name="Picture 3" descr="Janse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95800" y="381000"/>
            <a:ext cx="4191000" cy="3143250"/>
          </a:xfrm>
          <a:noFill/>
          <a:ln w="28575">
            <a:solidFill>
              <a:schemeClr val="tx1"/>
            </a:solidFill>
          </a:ln>
        </p:spPr>
      </p:pic>
      <p:sp>
        <p:nvSpPr>
          <p:cNvPr id="394242" name="Rectangle 2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3940175"/>
            <a:ext cx="8229600" cy="2190750"/>
          </a:xfrm>
        </p:spPr>
        <p:txBody>
          <a:bodyPr/>
          <a:lstStyle/>
          <a:p>
            <a:r>
              <a:rPr lang="en-US" sz="2800"/>
              <a:t>Open Rev. RCR with Augmentation,  HemiCap for RCT and Osteoarthritis</a:t>
            </a:r>
          </a:p>
          <a:p>
            <a:pPr lvl="1"/>
            <a:r>
              <a:rPr lang="en-US" sz="2400"/>
              <a:t>Post-op marked pain relief</a:t>
            </a:r>
          </a:p>
          <a:p>
            <a:pPr lvl="1"/>
            <a:r>
              <a:rPr lang="en-US" sz="2400"/>
              <a:t>Improved  ROM</a:t>
            </a:r>
          </a:p>
          <a:p>
            <a:pPr lvl="1"/>
            <a:r>
              <a:rPr lang="en-US" sz="2400"/>
              <a:t>Marked decrease in pain</a:t>
            </a:r>
          </a:p>
          <a:p>
            <a:pPr>
              <a:buFont typeface="Wingdings" pitchFamily="2" charset="2"/>
              <a:buNone/>
            </a:pPr>
            <a:endParaRPr 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b="1"/>
              <a:t>ANATOMIC INLAY RESURFACING FOR GLENOHUMERAL OSTEOARTHRITIS</a:t>
            </a:r>
            <a:r>
              <a:rPr lang="en-US" sz="2900"/>
              <a:t/>
            </a:r>
            <a:br>
              <a:rPr lang="en-US" sz="2900"/>
            </a:br>
            <a:r>
              <a:rPr lang="en-US" sz="3200"/>
              <a:t> </a:t>
            </a:r>
            <a:r>
              <a:rPr lang="en-US" sz="2500" i="1"/>
              <a:t>Clinical Results in a Consecutive Case Series</a:t>
            </a:r>
          </a:p>
        </p:txBody>
      </p:sp>
      <p:pic>
        <p:nvPicPr>
          <p:cNvPr id="293898" name="Picture 10" descr="PC13007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2293938"/>
            <a:ext cx="3733800" cy="3219450"/>
          </a:xfrm>
          <a:noFill/>
          <a:ln w="38100">
            <a:solidFill>
              <a:schemeClr val="bg1"/>
            </a:solidFill>
          </a:ln>
        </p:spPr>
      </p:pic>
      <p:pic>
        <p:nvPicPr>
          <p:cNvPr id="293899" name="Picture 11" descr="PC1300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noFill/>
          <a:ln w="38100">
            <a:solidFill>
              <a:schemeClr val="bg1"/>
            </a:solidFill>
          </a:ln>
        </p:spPr>
      </p:pic>
      <p:sp>
        <p:nvSpPr>
          <p:cNvPr id="293900" name="Line 12"/>
          <p:cNvSpPr>
            <a:spLocks noChangeShapeType="1"/>
          </p:cNvSpPr>
          <p:nvPr/>
        </p:nvSpPr>
        <p:spPr bwMode="auto">
          <a:xfrm>
            <a:off x="3276600" y="3810000"/>
            <a:ext cx="2971800" cy="0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724400" cy="835025"/>
          </a:xfrm>
        </p:spPr>
        <p:txBody>
          <a:bodyPr/>
          <a:lstStyle/>
          <a:p>
            <a:r>
              <a:rPr lang="en-US" sz="4000"/>
              <a:t>Surgical Technique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Anterior approach</a:t>
            </a:r>
          </a:p>
          <a:p>
            <a:r>
              <a:rPr lang="en-US" sz="2400"/>
              <a:t>Subscapularis take down</a:t>
            </a:r>
          </a:p>
          <a:p>
            <a:r>
              <a:rPr lang="en-US" sz="2400"/>
              <a:t>Capsular releases</a:t>
            </a:r>
          </a:p>
          <a:p>
            <a:r>
              <a:rPr lang="en-US" sz="2400"/>
              <a:t>Osteophyte resection on both humerus and glenoid</a:t>
            </a:r>
          </a:p>
          <a:p>
            <a:r>
              <a:rPr lang="en-US" sz="2400"/>
              <a:t>NO glenoid resurfacing or reaming</a:t>
            </a:r>
          </a:p>
        </p:txBody>
      </p:sp>
      <p:pic>
        <p:nvPicPr>
          <p:cNvPr id="275460" name="Picture 4" descr="P10107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228600"/>
            <a:ext cx="2944813" cy="2895600"/>
          </a:xfrm>
          <a:noFill/>
          <a:ln w="38100">
            <a:solidFill>
              <a:schemeClr val="tx1"/>
            </a:solidFill>
          </a:ln>
        </p:spPr>
      </p:pic>
      <p:pic>
        <p:nvPicPr>
          <p:cNvPr id="275461" name="Picture 5" descr="P10107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86400" y="3354388"/>
            <a:ext cx="2971800" cy="2665412"/>
          </a:xfr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Demographic Data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N = 48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Males – 29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Female – 19</a:t>
            </a:r>
          </a:p>
          <a:p>
            <a:pPr>
              <a:lnSpc>
                <a:spcPct val="90000"/>
              </a:lnSpc>
            </a:pPr>
            <a:r>
              <a:rPr lang="en-US" sz="2400"/>
              <a:t>Mean age at surgery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61 years</a:t>
            </a:r>
          </a:p>
          <a:p>
            <a:pPr>
              <a:lnSpc>
                <a:spcPct val="90000"/>
              </a:lnSpc>
            </a:pPr>
            <a:r>
              <a:rPr lang="en-US" sz="2400"/>
              <a:t>Follow-up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Mean – 28 mos.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Max – 36 mos.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Min – 13 mos.</a:t>
            </a:r>
          </a:p>
          <a:p>
            <a:pPr>
              <a:lnSpc>
                <a:spcPct val="90000"/>
              </a:lnSpc>
            </a:pPr>
            <a:r>
              <a:rPr lang="en-US" sz="2400"/>
              <a:t>Side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Right – 19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Left - 14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248836" name="Picture 4" descr="P1010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10200" y="1447800"/>
            <a:ext cx="2438400" cy="2438400"/>
          </a:xfrm>
          <a:noFill/>
          <a:ln w="38100">
            <a:solidFill>
              <a:schemeClr val="tx1"/>
            </a:solidFill>
          </a:ln>
        </p:spPr>
      </p:pic>
      <p:pic>
        <p:nvPicPr>
          <p:cNvPr id="248837" name="Picture 5" descr="P10100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4284962" y="4267200"/>
            <a:ext cx="3177875" cy="2416707"/>
          </a:xfr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r>
              <a:rPr lang="en-US" sz="3200" dirty="0" smtClean="0"/>
              <a:t>How do we systematically, scientifically and effectively get a handle on these challenging cases? </a:t>
            </a:r>
          </a:p>
        </p:txBody>
      </p:sp>
      <p:pic>
        <p:nvPicPr>
          <p:cNvPr id="12291" name="Content Placeholder 5" descr="IMG_020.jpg"/>
          <p:cNvPicPr>
            <a:picLocks noGrp="1" noChangeAspect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95312" y="1981200"/>
            <a:ext cx="3595687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9" descr="IMG_006.jpg"/>
          <p:cNvPicPr>
            <a:picLocks noGrp="1" noChangeAspect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953000" y="2057400"/>
            <a:ext cx="35814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53000" y="5562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 year old female ski guide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562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31 year old UPS worker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47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277813"/>
            <a:ext cx="4419600" cy="682625"/>
          </a:xfrm>
        </p:spPr>
        <p:txBody>
          <a:bodyPr/>
          <a:lstStyle/>
          <a:p>
            <a:r>
              <a:rPr lang="en-US" sz="4000"/>
              <a:t>HemiCAP in OA 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"/>
            <a:ext cx="4495800" cy="6248400"/>
          </a:xfrm>
        </p:spPr>
        <p:txBody>
          <a:bodyPr/>
          <a:lstStyle/>
          <a:p>
            <a:r>
              <a:rPr lang="en-US" sz="2800"/>
              <a:t>Concurrent Procedures</a:t>
            </a:r>
          </a:p>
          <a:p>
            <a:pPr lvl="1"/>
            <a:r>
              <a:rPr lang="en-US" sz="2000"/>
              <a:t>Rotator Cuff Repair </a:t>
            </a:r>
          </a:p>
          <a:p>
            <a:pPr lvl="2"/>
            <a:r>
              <a:rPr lang="en-US" sz="1800"/>
              <a:t> 12</a:t>
            </a:r>
          </a:p>
          <a:p>
            <a:pPr lvl="1"/>
            <a:r>
              <a:rPr lang="en-US" sz="2000"/>
              <a:t>Subacromial Decompression </a:t>
            </a:r>
          </a:p>
          <a:p>
            <a:pPr lvl="2"/>
            <a:r>
              <a:rPr lang="en-US" sz="1800"/>
              <a:t> 25</a:t>
            </a:r>
          </a:p>
          <a:p>
            <a:pPr lvl="1"/>
            <a:r>
              <a:rPr lang="en-US" sz="2000"/>
              <a:t> Distal Clavicle Resection</a:t>
            </a:r>
          </a:p>
          <a:p>
            <a:pPr lvl="2"/>
            <a:r>
              <a:rPr lang="en-US" sz="1800"/>
              <a:t> 23</a:t>
            </a:r>
          </a:p>
          <a:p>
            <a:pPr lvl="1"/>
            <a:r>
              <a:rPr lang="en-US" sz="2000"/>
              <a:t>Biceps Tenodesis </a:t>
            </a:r>
          </a:p>
          <a:p>
            <a:pPr lvl="2"/>
            <a:r>
              <a:rPr lang="en-US" sz="1800"/>
              <a:t> 2</a:t>
            </a:r>
          </a:p>
          <a:p>
            <a:pPr lvl="1"/>
            <a:r>
              <a:rPr lang="en-US" sz="2000"/>
              <a:t>Biceps Tenotomy</a:t>
            </a:r>
          </a:p>
          <a:p>
            <a:pPr lvl="2"/>
            <a:r>
              <a:rPr lang="en-US" sz="1800"/>
              <a:t>21</a:t>
            </a:r>
          </a:p>
          <a:p>
            <a:pPr lvl="1"/>
            <a:r>
              <a:rPr lang="en-US" sz="2000"/>
              <a:t>Capsulolabral Repair </a:t>
            </a:r>
          </a:p>
          <a:p>
            <a:pPr lvl="2"/>
            <a:r>
              <a:rPr lang="en-US" sz="1800"/>
              <a:t> 5</a:t>
            </a:r>
          </a:p>
          <a:p>
            <a:pPr lvl="1"/>
            <a:r>
              <a:rPr lang="en-US" sz="2000"/>
              <a:t>Hardware Removal </a:t>
            </a:r>
          </a:p>
          <a:p>
            <a:pPr lvl="2"/>
            <a:r>
              <a:rPr lang="en-US" sz="1800"/>
              <a:t> 1</a:t>
            </a:r>
          </a:p>
          <a:p>
            <a:endParaRPr lang="en-US" sz="2400" b="1"/>
          </a:p>
        </p:txBody>
      </p:sp>
      <p:pic>
        <p:nvPicPr>
          <p:cNvPr id="249860" name="Picture 4" descr="HemiCAP shoulder AP sho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716088"/>
            <a:ext cx="4267200" cy="3459162"/>
          </a:xfrm>
          <a:noFill/>
          <a:ln w="28575">
            <a:solidFill>
              <a:srgbClr val="00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/>
              <a:t>Simple Shoulder Test</a:t>
            </a:r>
          </a:p>
        </p:txBody>
      </p:sp>
      <p:graphicFrame>
        <p:nvGraphicFramePr>
          <p:cNvPr id="25395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901181"/>
              </p:ext>
            </p:extLst>
          </p:nvPr>
        </p:nvGraphicFramePr>
        <p:xfrm>
          <a:off x="373063" y="912813"/>
          <a:ext cx="7862887" cy="524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1" name="Chart" r:id="rId4" imgW="6096000" imgH="4064000" progId="MSGraph.Chart.8">
                  <p:embed followColorScheme="full"/>
                </p:oleObj>
              </mc:Choice>
              <mc:Fallback>
                <p:oleObj name="Chart" r:id="rId4" imgW="6096000" imgH="40640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912813"/>
                        <a:ext cx="7862887" cy="524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39825"/>
          </a:xfrm>
        </p:spPr>
        <p:txBody>
          <a:bodyPr/>
          <a:lstStyle/>
          <a:p>
            <a:r>
              <a:rPr lang="en-US"/>
              <a:t>VAS Pain</a:t>
            </a:r>
          </a:p>
        </p:txBody>
      </p:sp>
      <p:graphicFrame>
        <p:nvGraphicFramePr>
          <p:cNvPr id="254979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103377"/>
              </p:ext>
            </p:extLst>
          </p:nvPr>
        </p:nvGraphicFramePr>
        <p:xfrm>
          <a:off x="1528763" y="2214563"/>
          <a:ext cx="6084887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5" name="Chart" r:id="rId4" imgW="6096000" imgH="3302000" progId="MSGraph.Chart.8">
                  <p:embed followColorScheme="full"/>
                </p:oleObj>
              </mc:Choice>
              <mc:Fallback>
                <p:oleObj name="Chart" r:id="rId4" imgW="6096000" imgH="33020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2214563"/>
                        <a:ext cx="6084887" cy="32956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NO reported loosening of implant in the shoulder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b="1"/>
              <a:t>No signs of</a:t>
            </a:r>
            <a:r>
              <a:rPr lang="en-US" sz="2000" b="1"/>
              <a:t> </a:t>
            </a:r>
          </a:p>
          <a:p>
            <a:pPr>
              <a:buFontTx/>
              <a:buChar char="-"/>
            </a:pPr>
            <a:r>
              <a:rPr lang="en-US" sz="2800"/>
              <a:t>Device disengagement</a:t>
            </a:r>
          </a:p>
          <a:p>
            <a:pPr>
              <a:buFontTx/>
              <a:buChar char="-"/>
            </a:pPr>
            <a:r>
              <a:rPr lang="en-US" sz="2800"/>
              <a:t>Progressive periprosthetic radiolucency</a:t>
            </a:r>
          </a:p>
          <a:p>
            <a:pPr>
              <a:buFontTx/>
              <a:buChar char="-"/>
            </a:pPr>
            <a:r>
              <a:rPr lang="en-US" sz="2800"/>
              <a:t>Implant subsidence</a:t>
            </a:r>
          </a:p>
          <a:p>
            <a:endParaRPr lang="en-US" sz="2400"/>
          </a:p>
        </p:txBody>
      </p:sp>
      <p:pic>
        <p:nvPicPr>
          <p:cNvPr id="283652" name="Picture 4" descr="P3300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2076450"/>
            <a:ext cx="4038600" cy="3390900"/>
          </a:xfr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>
                <a:latin typeface="Georgia" charset="0"/>
              </a:rPr>
              <a:t>2015 Australian Arthroplasty Registry </a:t>
            </a:r>
            <a:endParaRPr lang="en-US">
              <a:latin typeface="Georg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2075" y="1600200"/>
            <a:ext cx="6430963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Lowest Revision Rate for HemiCAP </a:t>
            </a:r>
          </a:p>
          <a:p>
            <a:pPr>
              <a:defRPr/>
            </a:pPr>
            <a:r>
              <a:rPr lang="en-US" sz="2800" dirty="0">
                <a:latin typeface="+mn-lt"/>
                <a:ea typeface="+mn-ea"/>
              </a:rPr>
              <a:t>among all shoulder arthroplasty classes</a:t>
            </a:r>
          </a:p>
        </p:txBody>
      </p:sp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414338" y="5867400"/>
            <a:ext cx="6283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Arial" charset="0"/>
                <a:cs typeface="Arial" charset="0"/>
              </a:rPr>
              <a:t>HemiCAP	Hemi Onlay	             Stemmed Hemi	          Stemmed Total              Reverse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0" y="1260455"/>
          <a:ext cx="9144000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1"/>
          <p:cNvSpPr txBox="1"/>
          <p:nvPr/>
        </p:nvSpPr>
        <p:spPr>
          <a:xfrm>
            <a:off x="381000" y="5557838"/>
            <a:ext cx="990600" cy="46196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b="1" dirty="0" smtClean="0"/>
              <a:t>HemiCAP</a:t>
            </a:r>
            <a:endParaRPr lang="en-US" sz="1200" b="1" dirty="0"/>
          </a:p>
          <a:p>
            <a:pPr>
              <a:defRPr/>
            </a:pPr>
            <a:r>
              <a:rPr lang="en-US" sz="1200" b="1" dirty="0"/>
              <a:t>All </a:t>
            </a:r>
            <a:r>
              <a:rPr lang="en-US" sz="1200" b="1" dirty="0" smtClean="0"/>
              <a:t>Ages</a:t>
            </a:r>
            <a:endParaRPr lang="en-US" sz="1200" b="1" dirty="0"/>
          </a:p>
        </p:txBody>
      </p:sp>
      <p:sp>
        <p:nvSpPr>
          <p:cNvPr id="9" name="TextBox 11"/>
          <p:cNvSpPr txBox="1"/>
          <p:nvPr/>
        </p:nvSpPr>
        <p:spPr>
          <a:xfrm>
            <a:off x="1143000" y="6181725"/>
            <a:ext cx="1905000" cy="8302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b="1" dirty="0" smtClean="0"/>
              <a:t>Hemi </a:t>
            </a:r>
            <a:r>
              <a:rPr lang="en-US" sz="1200" b="1" dirty="0"/>
              <a:t>Onlay </a:t>
            </a:r>
            <a:r>
              <a:rPr lang="en-US" sz="1200" b="1" dirty="0" smtClean="0"/>
              <a:t>Resurfacing</a:t>
            </a:r>
          </a:p>
          <a:p>
            <a:pPr>
              <a:defRPr/>
            </a:pPr>
            <a:r>
              <a:rPr lang="en-US" sz="1200" b="1" dirty="0" smtClean="0"/>
              <a:t>&lt;55 -------------&gt;75 yrs</a:t>
            </a:r>
            <a:endParaRPr lang="en-US" sz="1200" b="1" dirty="0"/>
          </a:p>
          <a:p>
            <a:pPr>
              <a:defRPr/>
            </a:pPr>
            <a:r>
              <a:rPr lang="en-US" sz="1200" b="1" dirty="0"/>
              <a:t>	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2590800" y="5638800"/>
            <a:ext cx="2438400" cy="4619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b="1" dirty="0" smtClean="0"/>
              <a:t>Stemmed </a:t>
            </a:r>
            <a:r>
              <a:rPr lang="en-US" sz="1200" b="1" dirty="0"/>
              <a:t>Hemi </a:t>
            </a:r>
            <a:r>
              <a:rPr lang="en-US" sz="1200" b="1" dirty="0" smtClean="0"/>
              <a:t>Arthroplasty</a:t>
            </a:r>
            <a:endParaRPr lang="en-US" sz="1200" b="1" dirty="0"/>
          </a:p>
          <a:p>
            <a:pPr>
              <a:defRPr/>
            </a:pPr>
            <a:r>
              <a:rPr lang="en-US" sz="1200" b="1" dirty="0" smtClean="0"/>
              <a:t>&lt;</a:t>
            </a:r>
            <a:r>
              <a:rPr lang="en-US" sz="1200" b="1" dirty="0"/>
              <a:t>55 </a:t>
            </a:r>
            <a:r>
              <a:rPr lang="en-US" sz="1200" b="1" dirty="0" smtClean="0"/>
              <a:t>---------------------&gt;</a:t>
            </a:r>
            <a:r>
              <a:rPr lang="en-US" sz="1200" b="1" dirty="0"/>
              <a:t>75 </a:t>
            </a:r>
            <a:r>
              <a:rPr lang="en-US" sz="1200" b="1" dirty="0" smtClean="0"/>
              <a:t>yrs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6248400"/>
            <a:ext cx="2438400" cy="4619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b="1" dirty="0" smtClean="0"/>
              <a:t>Stemmed Total Arthroplasty</a:t>
            </a:r>
            <a:endParaRPr lang="en-US" sz="1200" b="1" dirty="0"/>
          </a:p>
          <a:p>
            <a:pPr>
              <a:defRPr/>
            </a:pPr>
            <a:r>
              <a:rPr lang="en-US" sz="1200" b="1" dirty="0" smtClean="0"/>
              <a:t>&lt;</a:t>
            </a:r>
            <a:r>
              <a:rPr lang="en-US" sz="1200" b="1" dirty="0"/>
              <a:t>55 </a:t>
            </a:r>
            <a:r>
              <a:rPr lang="en-US" sz="1200" b="1" dirty="0" smtClean="0"/>
              <a:t>---------------------&gt;</a:t>
            </a:r>
            <a:r>
              <a:rPr lang="en-US" sz="1200" b="1" dirty="0"/>
              <a:t>75 </a:t>
            </a:r>
            <a:r>
              <a:rPr lang="en-US" sz="1200" b="1" dirty="0" smtClean="0"/>
              <a:t>yrs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5562600"/>
            <a:ext cx="2438400" cy="4619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b="1" dirty="0" smtClean="0"/>
              <a:t>Stemmed Reverse Arthroplasty</a:t>
            </a:r>
            <a:endParaRPr lang="en-US" sz="1200" b="1" dirty="0"/>
          </a:p>
          <a:p>
            <a:pPr>
              <a:defRPr/>
            </a:pPr>
            <a:r>
              <a:rPr lang="en-US" sz="1200" b="1" dirty="0" smtClean="0"/>
              <a:t>&lt;</a:t>
            </a:r>
            <a:r>
              <a:rPr lang="en-US" sz="1200" b="1" dirty="0"/>
              <a:t>55 </a:t>
            </a:r>
            <a:r>
              <a:rPr lang="en-US" sz="1200" b="1" dirty="0" smtClean="0"/>
              <a:t>---------------------&gt;</a:t>
            </a:r>
            <a:r>
              <a:rPr lang="en-US" sz="1200" b="1" dirty="0"/>
              <a:t>75 </a:t>
            </a:r>
            <a:r>
              <a:rPr lang="en-US" sz="1200" b="1" dirty="0" smtClean="0"/>
              <a:t>yrs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277819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2133600" y="914400"/>
            <a:ext cx="495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>
                <a:solidFill>
                  <a:schemeClr val="tx2"/>
                </a:solidFill>
                <a:latin typeface="Myriad Pro" charset="0"/>
                <a:cs typeface="MS PGothic" charset="0"/>
              </a:rPr>
              <a:t>Inlay  Glenoid</a:t>
            </a: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471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10200"/>
            <a:ext cx="8686800" cy="838200"/>
          </a:xfrm>
        </p:spPr>
        <p:txBody>
          <a:bodyPr/>
          <a:lstStyle/>
          <a:p>
            <a:pPr eaLnBrk="1" hangingPunct="1"/>
            <a:r>
              <a:rPr lang="en-US" sz="3600">
                <a:latin typeface="Georgia" charset="0"/>
              </a:rPr>
              <a:t>Angled approach for spherical reaming</a:t>
            </a:r>
          </a:p>
        </p:txBody>
      </p:sp>
      <p:pic>
        <p:nvPicPr>
          <p:cNvPr id="41987" name="Picture 3" descr="IMG_1804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096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276600" y="4233863"/>
            <a:ext cx="3124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800600" y="2481263"/>
            <a:ext cx="0" cy="1752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>
            <a:off x="4800600" y="2057400"/>
            <a:ext cx="121920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4800600" y="3167063"/>
            <a:ext cx="457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876800" y="2633663"/>
            <a:ext cx="381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>
                <a:latin typeface="Myriad Pro" charset="0"/>
                <a:cs typeface="MS PGothic" charset="0"/>
              </a:rPr>
              <a:t>30°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04800" y="1187450"/>
            <a:ext cx="853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latin typeface="Myriad Pro" charset="0"/>
                <a:cs typeface="MS PGothic" charset="0"/>
              </a:rPr>
              <a:t>30°axis angle to slide past Humerus</a:t>
            </a:r>
          </a:p>
        </p:txBody>
      </p:sp>
    </p:spTree>
    <p:extLst>
      <p:ext uri="{BB962C8B-B14F-4D97-AF65-F5344CB8AC3E}">
        <p14:creationId xmlns:p14="http://schemas.microsoft.com/office/powerpoint/2010/main" val="27102318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Georgia" charset="0"/>
              </a:rPr>
              <a:t>Inlay </a:t>
            </a:r>
            <a:r>
              <a:rPr lang="en-US" dirty="0" err="1">
                <a:solidFill>
                  <a:srgbClr val="000000"/>
                </a:solidFill>
                <a:latin typeface="Georgia" charset="0"/>
              </a:rPr>
              <a:t>Glenoid</a:t>
            </a:r>
            <a:r>
              <a:rPr lang="en-US" dirty="0">
                <a:solidFill>
                  <a:srgbClr val="000000"/>
                </a:solidFill>
                <a:latin typeface="Georgia" charset="0"/>
              </a:rPr>
              <a:t> Resurfacing</a:t>
            </a:r>
          </a:p>
        </p:txBody>
      </p:sp>
      <p:sp>
        <p:nvSpPr>
          <p:cNvPr id="9871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953000" y="2438400"/>
            <a:ext cx="4038600" cy="35814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>
                <a:ea typeface="+mn-ea"/>
              </a:rPr>
              <a:t>Off axis instrumentation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>
                <a:ea typeface="+mn-ea"/>
              </a:rPr>
              <a:t>Access with head or implant in place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>
                <a:ea typeface="+mn-ea"/>
              </a:rPr>
              <a:t>Full disposable kit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>
                <a:ea typeface="+mn-ea"/>
              </a:rPr>
              <a:t>2 sizes for coverage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u="sng">
                <a:ea typeface="+mn-ea"/>
              </a:rPr>
              <a:t>Total</a:t>
            </a:r>
            <a:r>
              <a:rPr lang="en-US" sz="2800">
                <a:ea typeface="+mn-ea"/>
              </a:rPr>
              <a:t> Shoulder Resurfacing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54263"/>
            <a:ext cx="4038600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2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0">
                <a:latin typeface="Georgia" charset="0"/>
              </a:rPr>
              <a:t>Pinkas D </a:t>
            </a:r>
            <a:br>
              <a:rPr lang="en-US" sz="1400" b="0">
                <a:latin typeface="Georgia" charset="0"/>
              </a:rPr>
            </a:br>
            <a:r>
              <a:rPr lang="en-US" sz="1400" b="0">
                <a:latin typeface="Georgia" charset="0"/>
              </a:rPr>
              <a:t>Wiater B </a:t>
            </a:r>
            <a:br>
              <a:rPr lang="en-US" sz="1400" b="0">
                <a:latin typeface="Georgia" charset="0"/>
              </a:rPr>
            </a:br>
            <a:r>
              <a:rPr lang="en-US" sz="1400" b="0">
                <a:latin typeface="Georgia" charset="0"/>
              </a:rPr>
              <a:t>Wiater JM</a:t>
            </a:r>
          </a:p>
        </p:txBody>
      </p:sp>
      <p:sp>
        <p:nvSpPr>
          <p:cNvPr id="44035" name="Text Placeholder 5"/>
          <p:cNvSpPr>
            <a:spLocks noGrp="1"/>
          </p:cNvSpPr>
          <p:nvPr>
            <p:ph type="body" idx="2"/>
          </p:nvPr>
        </p:nvSpPr>
        <p:spPr>
          <a:xfrm>
            <a:off x="304800" y="2286000"/>
            <a:ext cx="2362200" cy="4144963"/>
          </a:xfrm>
        </p:spPr>
        <p:txBody>
          <a:bodyPr/>
          <a:lstStyle/>
          <a:p>
            <a:r>
              <a:rPr lang="en-US" sz="2400">
                <a:latin typeface="Georgia" charset="0"/>
              </a:rPr>
              <a:t>The Glenoid Component in Anatomic Shoulder Arthroplasty. </a:t>
            </a:r>
          </a:p>
          <a:p>
            <a:r>
              <a:rPr lang="en-US">
                <a:latin typeface="Georgia" charset="0"/>
              </a:rPr>
              <a:t>J Am Acad Orthop Surg. 2015 May;23(5):317-326.</a:t>
            </a:r>
          </a:p>
        </p:txBody>
      </p:sp>
      <p:sp>
        <p:nvSpPr>
          <p:cNvPr id="44036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>
              <a:latin typeface="Georgia" charset="0"/>
            </a:endParaRPr>
          </a:p>
          <a:p>
            <a:endParaRPr lang="en-US">
              <a:latin typeface="Georgia" charset="0"/>
            </a:endParaRPr>
          </a:p>
          <a:p>
            <a:endParaRPr lang="en-US">
              <a:latin typeface="Georgia" charset="0"/>
            </a:endParaRPr>
          </a:p>
          <a:p>
            <a:endParaRPr lang="en-US">
              <a:latin typeface="Georgia" charset="0"/>
            </a:endParaRPr>
          </a:p>
          <a:p>
            <a:endParaRPr lang="en-US">
              <a:latin typeface="Georgia" charset="0"/>
            </a:endParaRPr>
          </a:p>
          <a:p>
            <a:endParaRPr lang="en-US">
              <a:latin typeface="Georgia" charset="0"/>
            </a:endParaRPr>
          </a:p>
          <a:p>
            <a:r>
              <a:rPr lang="en-US" sz="2800">
                <a:latin typeface="Georgia" charset="0"/>
              </a:rPr>
              <a:t>The inlay design permits partial resurfacing of the glenoid, leaving a peripheral rim of bone that potentially improves liftoff resistance and stability. </a:t>
            </a:r>
          </a:p>
          <a:p>
            <a:endParaRPr lang="en-US">
              <a:latin typeface="Georgia" charset="0"/>
            </a:endParaRPr>
          </a:p>
        </p:txBody>
      </p:sp>
      <p:pic>
        <p:nvPicPr>
          <p:cNvPr id="44037" name="Picture 2" descr="\\psf\Home\Desktop\logo-AA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99113"/>
            <a:ext cx="2590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35655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Box 11"/>
          <p:cNvSpPr txBox="1">
            <a:spLocks noChangeArrowheads="1"/>
          </p:cNvSpPr>
          <p:nvPr/>
        </p:nvSpPr>
        <p:spPr bwMode="auto">
          <a:xfrm>
            <a:off x="2895600" y="609600"/>
            <a:ext cx="2438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HemiCAP glenoid replacement system (Arthrosurface) an inset glenoid component. </a:t>
            </a:r>
          </a:p>
          <a:p>
            <a:pPr algn="r" eaLnBrk="1" hangingPunct="1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292272007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u="sng" dirty="0"/>
              <a:t>Advantages of </a:t>
            </a:r>
            <a:r>
              <a:rPr lang="en-US" u="sng" dirty="0" smtClean="0"/>
              <a:t>Inlay Resurfacing</a:t>
            </a:r>
            <a:endParaRPr lang="en-US" u="sng" dirty="0"/>
          </a:p>
        </p:txBody>
      </p:sp>
      <p:sp>
        <p:nvSpPr>
          <p:cNvPr id="3655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71600"/>
            <a:ext cx="4038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Immediate, excellent  </a:t>
            </a:r>
            <a:r>
              <a:rPr lang="en-US" sz="2400" dirty="0"/>
              <a:t>pain relief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Simple</a:t>
            </a:r>
            <a:r>
              <a:rPr lang="en-US" sz="2400" dirty="0" smtClean="0"/>
              <a:t>, </a:t>
            </a:r>
            <a:r>
              <a:rPr lang="en-US" sz="2400" dirty="0" err="1" smtClean="0"/>
              <a:t>canulated</a:t>
            </a:r>
            <a:r>
              <a:rPr lang="en-US" sz="2400" dirty="0" smtClean="0"/>
              <a:t>,  </a:t>
            </a:r>
            <a:r>
              <a:rPr lang="en-US" sz="2400" dirty="0"/>
              <a:t>reproducible, yet elegant surgery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Very few soft tissue balancing challenges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Minimally bone sacrificing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Minimal EBL, can be outpatient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Can easily convert to traditional </a:t>
            </a:r>
            <a:r>
              <a:rPr lang="en-US" sz="2400" dirty="0" smtClean="0"/>
              <a:t>or reverse arthroplasty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36557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371600"/>
            <a:ext cx="4038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Patient acceptance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Allows concurrent </a:t>
            </a:r>
            <a:r>
              <a:rPr lang="en-US" sz="2400" dirty="0" smtClean="0"/>
              <a:t>soft tissue procedure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Maintain cartilage restoration principles 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Based </a:t>
            </a:r>
            <a:r>
              <a:rPr lang="en-US" sz="2400" dirty="0"/>
              <a:t>on patient, or ambient anatomy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P1010048"/>
          <p:cNvPicPr>
            <a:picLocks noGrp="1" noChangeAspect="1" noChangeArrowheads="1"/>
          </p:cNvPicPr>
          <p:nvPr>
            <p:ph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4343400"/>
            <a:ext cx="2590800" cy="1842147"/>
          </a:xfrm>
          <a:noFill/>
          <a:ln w="28575">
            <a:solidFill>
              <a:schemeClr val="tx1"/>
            </a:solidFill>
          </a:ln>
        </p:spPr>
      </p:pic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algn="l"/>
            <a:r>
              <a:rPr lang="en-US" sz="2800" u="sng" dirty="0" smtClean="0"/>
              <a:t>Joint Restoration Treatments</a:t>
            </a:r>
            <a:r>
              <a:rPr lang="en-US" sz="2800" u="sng" dirty="0"/>
              <a:t>:</a:t>
            </a:r>
            <a:br>
              <a:rPr lang="en-US" sz="2800" u="sng" dirty="0"/>
            </a:br>
            <a:r>
              <a:rPr lang="en-US" sz="2800" u="sng" dirty="0"/>
              <a:t> …</a:t>
            </a:r>
            <a:r>
              <a:rPr lang="en-US" sz="2800" i="1" u="sng" dirty="0"/>
              <a:t>an evolving </a:t>
            </a:r>
            <a:r>
              <a:rPr lang="en-US" sz="2800" b="1" i="1" u="sng" dirty="0"/>
              <a:t>continuum</a:t>
            </a:r>
            <a:r>
              <a:rPr lang="en-US" sz="2800" i="1" u="sng" dirty="0"/>
              <a:t> of </a:t>
            </a:r>
            <a:r>
              <a:rPr lang="en-US" sz="2800" i="1" u="sng" dirty="0" smtClean="0"/>
              <a:t>options, biological thru prosthetic</a:t>
            </a:r>
            <a:endParaRPr lang="en-US" sz="2800" i="1" u="sng" dirty="0"/>
          </a:p>
        </p:txBody>
      </p:sp>
      <p:sp>
        <p:nvSpPr>
          <p:cNvPr id="29699" name="Rectangle 3"/>
          <p:cNvSpPr>
            <a:spLocks noGrp="1"/>
          </p:cNvSpPr>
          <p:nvPr>
            <p:ph type="body" idx="4294967295"/>
          </p:nvPr>
        </p:nvSpPr>
        <p:spPr>
          <a:xfrm>
            <a:off x="0" y="1219200"/>
            <a:ext cx="41910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Debridement 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Marrow </a:t>
            </a:r>
            <a:r>
              <a:rPr lang="en-US" sz="2800" dirty="0"/>
              <a:t>stimulation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Biological restoration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Biologic  grafts 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Biosynthetics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Scaffolds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Cellular </a:t>
            </a:r>
            <a:r>
              <a:rPr lang="en-US" sz="2400" dirty="0"/>
              <a:t>therapy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Prosthetic  Resurfacing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Bio-Prosthetic mix 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Inlay Arthroplasty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Onlay  Arthroplasty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Total Joint </a:t>
            </a:r>
            <a:endParaRPr lang="en-US" sz="2400" dirty="0"/>
          </a:p>
        </p:txBody>
      </p:sp>
      <p:pic>
        <p:nvPicPr>
          <p:cNvPr id="29700" name="Picture 4" descr="Picture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10000" y="1322388"/>
            <a:ext cx="2687637" cy="2487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KNC CRD in situ 15mm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629400" y="1295400"/>
            <a:ext cx="2286000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 descr="IMG_017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3886200"/>
            <a:ext cx="2252777" cy="217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078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382000" cy="1143000"/>
          </a:xfrm>
        </p:spPr>
        <p:txBody>
          <a:bodyPr/>
          <a:lstStyle/>
          <a:p>
            <a:r>
              <a:rPr lang="en-US" sz="3200" i="1" dirty="0" smtClean="0"/>
              <a:t>Closing thoughts…..</a:t>
            </a:r>
            <a:r>
              <a:rPr lang="en-US" sz="3200" dirty="0" smtClean="0"/>
              <a:t>Joint  </a:t>
            </a:r>
            <a:r>
              <a:rPr lang="en-US" sz="3200" dirty="0"/>
              <a:t>Resurfacing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4038600" cy="4530725"/>
          </a:xfrm>
        </p:spPr>
        <p:txBody>
          <a:bodyPr/>
          <a:lstStyle/>
          <a:p>
            <a:r>
              <a:rPr lang="en-US" sz="2400" dirty="0"/>
              <a:t>Minimize Perioperative </a:t>
            </a:r>
            <a:r>
              <a:rPr lang="en-US" sz="2400" dirty="0" smtClean="0"/>
              <a:t>morbidity</a:t>
            </a:r>
          </a:p>
          <a:p>
            <a:r>
              <a:rPr lang="en-US" sz="2400" dirty="0" smtClean="0"/>
              <a:t>Retain future options – as much as possible</a:t>
            </a:r>
          </a:p>
          <a:p>
            <a:pPr lvl="1"/>
            <a:r>
              <a:rPr lang="en-US" sz="2400" dirty="0" smtClean="0"/>
              <a:t>Resurfacing may be a bridging procedure</a:t>
            </a:r>
            <a:endParaRPr lang="en-US" sz="2400" dirty="0"/>
          </a:p>
          <a:p>
            <a:r>
              <a:rPr lang="en-US" sz="2400" dirty="0"/>
              <a:t>Maximize Outcomes</a:t>
            </a:r>
          </a:p>
          <a:p>
            <a:pPr lvl="1"/>
            <a:r>
              <a:rPr lang="en-US" sz="2400" dirty="0"/>
              <a:t>Equal, or better than traditional </a:t>
            </a:r>
            <a:r>
              <a:rPr lang="en-US" sz="2400" dirty="0" smtClean="0"/>
              <a:t>treatments</a:t>
            </a:r>
          </a:p>
          <a:p>
            <a:r>
              <a:rPr lang="en-US" sz="2400" dirty="0" smtClean="0"/>
              <a:t>Offering additional options to patients that may have had few alternatives</a:t>
            </a:r>
            <a:endParaRPr lang="en-US" sz="2400" dirty="0"/>
          </a:p>
        </p:txBody>
      </p:sp>
      <p:pic>
        <p:nvPicPr>
          <p:cNvPr id="6" name="Content Placeholder 5" descr="Clyde- Douglas- 11-3-1951- DX From 2-10-2011 S2 I0.BMP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1727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3600" dirty="0"/>
              <a:t>Thank You </a:t>
            </a:r>
            <a:br>
              <a:rPr lang="en-US" sz="3600" dirty="0"/>
            </a:br>
            <a:r>
              <a:rPr lang="en-US" sz="3600" dirty="0" err="1" smtClean="0">
                <a:solidFill>
                  <a:schemeClr val="tx1"/>
                </a:solidFill>
              </a:rPr>
              <a:t>phildavidsonmd@gmail.com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err="1" smtClean="0"/>
              <a:t>davidsonorthopedics.com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8" name="Content Placeholder 7" descr="DSC_0288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1600200" y="2636837"/>
            <a:ext cx="5890210" cy="3916363"/>
          </a:xfrm>
        </p:spPr>
      </p:pic>
    </p:spTree>
    <p:extLst>
      <p:ext uri="{BB962C8B-B14F-4D97-AF65-F5344CB8AC3E}">
        <p14:creationId xmlns:p14="http://schemas.microsoft.com/office/powerpoint/2010/main" val="558066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PD_Heiden_PP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D_Heiden_PPT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6" charset="-128"/>
          </a:defRPr>
        </a:defPPr>
      </a:lstStyle>
    </a:lnDef>
  </a:objectDefaults>
  <a:extraClrSchemeLst>
    <a:extraClrScheme>
      <a:clrScheme name="PD_Heiden_PP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vidson Ortho 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PD_Heiden_PPT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6" charset="-128"/>
          </a:defRPr>
        </a:defPPr>
      </a:lstStyle>
    </a:lnDef>
  </a:objectDefaults>
  <a:extraClrSchemeLst>
    <a:extraClrScheme>
      <a:clrScheme name="PD_Heiden_PP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11355</TotalTime>
  <Words>2178</Words>
  <Application>Microsoft Macintosh PowerPoint</Application>
  <PresentationFormat>On-screen Show (4:3)</PresentationFormat>
  <Paragraphs>538</Paragraphs>
  <Slides>91</Slides>
  <Notes>65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9" baseType="lpstr">
      <vt:lpstr>Calibri</vt:lpstr>
      <vt:lpstr>Corbel</vt:lpstr>
      <vt:lpstr>Garamond</vt:lpstr>
      <vt:lpstr>Georgia</vt:lpstr>
      <vt:lpstr>MS PGothic</vt:lpstr>
      <vt:lpstr>ＭＳ Ｐゴシック</vt:lpstr>
      <vt:lpstr>Myriad Pro</vt:lpstr>
      <vt:lpstr>Tahoma</vt:lpstr>
      <vt:lpstr>Times New Roman</vt:lpstr>
      <vt:lpstr>Verdana</vt:lpstr>
      <vt:lpstr>Wingdings</vt:lpstr>
      <vt:lpstr>Wingdings 2</vt:lpstr>
      <vt:lpstr>Arial</vt:lpstr>
      <vt:lpstr>Theme1</vt:lpstr>
      <vt:lpstr>Custom Design</vt:lpstr>
      <vt:lpstr>Davidson Ortho </vt:lpstr>
      <vt:lpstr>1_Custom Design</vt:lpstr>
      <vt:lpstr>Chart</vt:lpstr>
      <vt:lpstr> Inlay Resurfacing Arthroplasty</vt:lpstr>
      <vt:lpstr>OUTLINE</vt:lpstr>
      <vt:lpstr> WHAT WOULD YOU DO?? 49 yr old f, no laxity, anterior only VAS 5-8 pain, &gt;10 yrs worsening,  TT-TG 14, no response to non-op measures, pain now limiting ADL</vt:lpstr>
      <vt:lpstr>PowerPoint Presentation</vt:lpstr>
      <vt:lpstr>Treatment Options</vt:lpstr>
      <vt:lpstr>Cartilage Restoration and Joint Resurfacing  A wide realm between…..</vt:lpstr>
      <vt:lpstr>Theme  Cartilage Restoration and Joint Resurfacing</vt:lpstr>
      <vt:lpstr>How do we systematically, scientifically and effectively get a handle on these challenging cases? </vt:lpstr>
      <vt:lpstr>Joint Restoration Treatments:  …an evolving continuum of options, biological thru prosthetic</vt:lpstr>
      <vt:lpstr>Biological Options</vt:lpstr>
      <vt:lpstr>Nanofracture Modern “microfracture”</vt:lpstr>
      <vt:lpstr>PowerPoint Presentation</vt:lpstr>
      <vt:lpstr>Biologic or Prosthetic Resurfacing ????  Key decision making point </vt:lpstr>
      <vt:lpstr>Decision Making – Bio vs. Prosthetic Lesion/Cartilage Nearby </vt:lpstr>
      <vt:lpstr>Decision Making – Bio vs. Prosthetic</vt:lpstr>
      <vt:lpstr>Decision Making – Bio vs. Prosthetic Joint Morphology </vt:lpstr>
      <vt:lpstr>Radiographic Guide to Bio vs. Prosthetic</vt:lpstr>
      <vt:lpstr>PowerPoint Presentation</vt:lpstr>
      <vt:lpstr>Transitional thinking from biologics to prosthetics</vt:lpstr>
      <vt:lpstr>Why Consider Resurfacing?</vt:lpstr>
      <vt:lpstr>Inlay Joint Resurfacing</vt:lpstr>
      <vt:lpstr>Inlay Resurfacing </vt:lpstr>
      <vt:lpstr>Introduction of CAP</vt:lpstr>
      <vt:lpstr>Patient Contour Match</vt:lpstr>
      <vt:lpstr>Inlay Resurfacing: Anatomical Reconstruction</vt:lpstr>
      <vt:lpstr>ANATOMY- Alignment</vt:lpstr>
      <vt:lpstr> Inlay-  Platform Technology</vt:lpstr>
      <vt:lpstr>Inlay  Advantages </vt:lpstr>
      <vt:lpstr>Inlay - Limitations and Concerns</vt:lpstr>
      <vt:lpstr>Reciprocal surface not stressed by implant if flush or slightly recessed  Becher, C.;Huber,R.;Thermann, H.; Paessler, H.E.; Skrbensky, G.: Effects of a contoured articular prosthetic device on tibiofemoral peak contact pressure: a biomechanical study. Knee Surg Sports Traumatol Arthrosc. January; 16(1): 56–63. 2008 </vt:lpstr>
      <vt:lpstr>PowerPoint Presentation</vt:lpstr>
      <vt:lpstr>PowerPoint Presentation</vt:lpstr>
      <vt:lpstr>Inlay Advantages vs Traditional Uni</vt:lpstr>
      <vt:lpstr>Inlay Limitations and Concerns</vt:lpstr>
      <vt:lpstr>UniCAP™- PUNI (femoral condyles) aka… inlay arthroplasty, scope assisted Uni, AKR , etc..</vt:lpstr>
      <vt:lpstr>Cement- 2 good reasons 1. FDA  2. Pain relief</vt:lpstr>
      <vt:lpstr>UniCAP case example  –  medial knee resurfacing  46 year old cyclist</vt:lpstr>
      <vt:lpstr>UniCAP – medial knee resurfacing</vt:lpstr>
      <vt:lpstr>UniCAP – medial knee resurfacing</vt:lpstr>
      <vt:lpstr>UniCAP – medial knee resurfacing</vt:lpstr>
      <vt:lpstr>UniCAP – medial knee resurfacing</vt:lpstr>
      <vt:lpstr>UniCAP – medial knee resurfacing</vt:lpstr>
      <vt:lpstr>29yr female teacher, mom, skier  </vt:lpstr>
      <vt:lpstr>intra op</vt:lpstr>
      <vt:lpstr> 2 yrs post op</vt:lpstr>
      <vt:lpstr>Case Report –  51 year old, failed Microfracture, unable to exercise due to medial knee pain</vt:lpstr>
      <vt:lpstr>1 year post microfracture,no pain relief …excellent indication for Inlay Resurfacing</vt:lpstr>
      <vt:lpstr>Minimum 5-year results of focal articular prosthetic resurfacing for the treatment of full-thickness articular cartilage defects in the knee.  Becher, C. et.al. Arch Orthop Trauma Surg . DOI 10.1007/s00402-011-1323-4. June, 2011.</vt:lpstr>
      <vt:lpstr> Inlay Arthroplasty: Tibiofemoral</vt:lpstr>
      <vt:lpstr>  PFA (patellofemoral arthroplasty) </vt:lpstr>
      <vt:lpstr>PowerPoint Presentation</vt:lpstr>
      <vt:lpstr>Inlay vs Onlay Arthroplasty: Patellofemoral</vt:lpstr>
      <vt:lpstr>PFA- Inlay Resurfacing </vt:lpstr>
      <vt:lpstr>PowerPoint Presentation</vt:lpstr>
      <vt:lpstr>PowerPoint Presentation</vt:lpstr>
      <vt:lpstr>Trochlear Implants   Variety of Geometry</vt:lpstr>
      <vt:lpstr>Patellar Implants Variety of Sizes/Shapes, Cemented</vt:lpstr>
      <vt:lpstr>Our original case </vt:lpstr>
      <vt:lpstr>PowerPoint Presentation</vt:lpstr>
      <vt:lpstr>Alignment </vt:lpstr>
      <vt:lpstr>Post op.  3 yrs. Full ROM, VAS pain 0-2 with activities. </vt:lpstr>
      <vt:lpstr>Inlay allows ample room for  other procedures ( ACL reconstruction)</vt:lpstr>
      <vt:lpstr>Technical Failure 38 yr old 9 mos post op -  no pain relief from unipolar UniCAP synovitis, cartilage debris, UniCAPproud, tibial wear, FTG defect </vt:lpstr>
      <vt:lpstr>Failure “normal” fibrous overgrowth, asymetric, proud</vt:lpstr>
      <vt:lpstr>UniCAP removal- revision to UKA</vt:lpstr>
      <vt:lpstr>“Ideal” First Patient for Inlay</vt:lpstr>
      <vt:lpstr>Managing Utilization  …..facilitating planning </vt:lpstr>
      <vt:lpstr>  SHOULDER RESURFACING </vt:lpstr>
      <vt:lpstr>AVN-Operative</vt:lpstr>
      <vt:lpstr>Humeral Head Defects Reverse Hill Sachs</vt:lpstr>
      <vt:lpstr>Degenerative Joint Disease</vt:lpstr>
      <vt:lpstr>Sweet SJ, Takara T, Ho L, Tibone JE.</vt:lpstr>
      <vt:lpstr> HemiCAP for RCT  and Osteoarthritis</vt:lpstr>
      <vt:lpstr>PowerPoint Presentation</vt:lpstr>
      <vt:lpstr>PowerPoint Presentation</vt:lpstr>
      <vt:lpstr>PowerPoint Presentation</vt:lpstr>
      <vt:lpstr>ANATOMIC INLAY RESURFACING FOR GLENOHUMERAL OSTEOARTHRITIS  Clinical Results in a Consecutive Case Series</vt:lpstr>
      <vt:lpstr>Surgical Technique</vt:lpstr>
      <vt:lpstr>Demographic Data</vt:lpstr>
      <vt:lpstr>HemiCAP in OA </vt:lpstr>
      <vt:lpstr>Simple Shoulder Test</vt:lpstr>
      <vt:lpstr>VAS Pain</vt:lpstr>
      <vt:lpstr>NO reported loosening of implant in the shoulder </vt:lpstr>
      <vt:lpstr>2015 Australian Arthroplasty Registry </vt:lpstr>
      <vt:lpstr>PowerPoint Presentation</vt:lpstr>
      <vt:lpstr>Angled approach for spherical reaming</vt:lpstr>
      <vt:lpstr>Inlay Glenoid Resurfacing</vt:lpstr>
      <vt:lpstr>Pinkas D  Wiater B  Wiater JM</vt:lpstr>
      <vt:lpstr>Advantages of Inlay Resurfacing</vt:lpstr>
      <vt:lpstr>Closing thoughts…..Joint  Resurfacing</vt:lpstr>
      <vt:lpstr>Thank You  phildavidsonmd@gmail.com davidsonorthopedics.com </vt:lpstr>
    </vt:vector>
  </TitlesOfParts>
  <Company>Tampa Bay Orthopaedics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PATELLOFEMORAL RESURFACING</dc:title>
  <dc:creator>PAD</dc:creator>
  <cp:lastModifiedBy>Phil Davidson</cp:lastModifiedBy>
  <cp:revision>166</cp:revision>
  <dcterms:created xsi:type="dcterms:W3CDTF">2005-12-23T14:36:36Z</dcterms:created>
  <dcterms:modified xsi:type="dcterms:W3CDTF">2017-04-17T03:09:15Z</dcterms:modified>
</cp:coreProperties>
</file>